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3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7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  <p:sldMasterId id="2147483890" r:id="rId5"/>
    <p:sldMasterId id="2147483700" r:id="rId6"/>
  </p:sldMasterIdLst>
  <p:notesMasterIdLst>
    <p:notesMasterId r:id="rId65"/>
  </p:notesMasterIdLst>
  <p:sldIdLst>
    <p:sldId id="896" r:id="rId7"/>
    <p:sldId id="873" r:id="rId8"/>
    <p:sldId id="881" r:id="rId9"/>
    <p:sldId id="819" r:id="rId10"/>
    <p:sldId id="267" r:id="rId11"/>
    <p:sldId id="811" r:id="rId12"/>
    <p:sldId id="869" r:id="rId13"/>
    <p:sldId id="813" r:id="rId14"/>
    <p:sldId id="814" r:id="rId15"/>
    <p:sldId id="815" r:id="rId16"/>
    <p:sldId id="816" r:id="rId17"/>
    <p:sldId id="817" r:id="rId18"/>
    <p:sldId id="818" r:id="rId19"/>
    <p:sldId id="865" r:id="rId20"/>
    <p:sldId id="859" r:id="rId21"/>
    <p:sldId id="860" r:id="rId22"/>
    <p:sldId id="861" r:id="rId23"/>
    <p:sldId id="322" r:id="rId24"/>
    <p:sldId id="863" r:id="rId25"/>
    <p:sldId id="333" r:id="rId26"/>
    <p:sldId id="855" r:id="rId27"/>
    <p:sldId id="317" r:id="rId28"/>
    <p:sldId id="273" r:id="rId29"/>
    <p:sldId id="884" r:id="rId30"/>
    <p:sldId id="825" r:id="rId31"/>
    <p:sldId id="830" r:id="rId32"/>
    <p:sldId id="882" r:id="rId33"/>
    <p:sldId id="870" r:id="rId34"/>
    <p:sldId id="839" r:id="rId35"/>
    <p:sldId id="890" r:id="rId36"/>
    <p:sldId id="838" r:id="rId37"/>
    <p:sldId id="840" r:id="rId38"/>
    <p:sldId id="849" r:id="rId39"/>
    <p:sldId id="842" r:id="rId40"/>
    <p:sldId id="843" r:id="rId41"/>
    <p:sldId id="844" r:id="rId42"/>
    <p:sldId id="888" r:id="rId43"/>
    <p:sldId id="289" r:id="rId44"/>
    <p:sldId id="846" r:id="rId45"/>
    <p:sldId id="847" r:id="rId46"/>
    <p:sldId id="851" r:id="rId47"/>
    <p:sldId id="852" r:id="rId48"/>
    <p:sldId id="853" r:id="rId49"/>
    <p:sldId id="872" r:id="rId50"/>
    <p:sldId id="891" r:id="rId51"/>
    <p:sldId id="887" r:id="rId52"/>
    <p:sldId id="876" r:id="rId53"/>
    <p:sldId id="258" r:id="rId54"/>
    <p:sldId id="892" r:id="rId55"/>
    <p:sldId id="835" r:id="rId56"/>
    <p:sldId id="894" r:id="rId57"/>
    <p:sldId id="791" r:id="rId58"/>
    <p:sldId id="794" r:id="rId59"/>
    <p:sldId id="443" r:id="rId60"/>
    <p:sldId id="875" r:id="rId61"/>
    <p:sldId id="767" r:id="rId62"/>
    <p:sldId id="790" r:id="rId63"/>
    <p:sldId id="809" r:id="rId6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83B881BC-CAAE-487A-A25C-B981E3B1A475}">
          <p14:sldIdLst>
            <p14:sldId id="896"/>
            <p14:sldId id="873"/>
            <p14:sldId id="881"/>
            <p14:sldId id="819"/>
          </p14:sldIdLst>
        </p14:section>
        <p14:section name="LEO - First Responder Roles &amp; Community" id="{7E8365D2-428E-48E4-8BBF-178914270EB2}">
          <p14:sldIdLst>
            <p14:sldId id="267"/>
            <p14:sldId id="811"/>
            <p14:sldId id="869"/>
            <p14:sldId id="813"/>
            <p14:sldId id="814"/>
            <p14:sldId id="815"/>
            <p14:sldId id="816"/>
            <p14:sldId id="817"/>
            <p14:sldId id="818"/>
          </p14:sldIdLst>
        </p14:section>
        <p14:section name="Identifying and Managing Stress" id="{1F45703F-034D-4C5E-B13B-BDBEF61E45E4}">
          <p14:sldIdLst>
            <p14:sldId id="865"/>
            <p14:sldId id="859"/>
            <p14:sldId id="860"/>
            <p14:sldId id="861"/>
            <p14:sldId id="322"/>
            <p14:sldId id="863"/>
            <p14:sldId id="333"/>
            <p14:sldId id="855"/>
            <p14:sldId id="317"/>
            <p14:sldId id="273"/>
          </p14:sldIdLst>
        </p14:section>
        <p14:section name="Supporting Your First Responder" id="{A135CFB1-4941-4617-AB1D-B8493387B6E2}">
          <p14:sldIdLst>
            <p14:sldId id="884"/>
            <p14:sldId id="825"/>
            <p14:sldId id="830"/>
            <p14:sldId id="882"/>
          </p14:sldIdLst>
        </p14:section>
        <p14:section name="Effective Communication" id="{CBF1E012-5351-44AB-A5CC-D38E6BEAB0AD}">
          <p14:sldIdLst>
            <p14:sldId id="870"/>
            <p14:sldId id="839"/>
            <p14:sldId id="890"/>
            <p14:sldId id="838"/>
            <p14:sldId id="840"/>
            <p14:sldId id="849"/>
            <p14:sldId id="842"/>
            <p14:sldId id="843"/>
            <p14:sldId id="844"/>
            <p14:sldId id="888"/>
            <p14:sldId id="289"/>
            <p14:sldId id="846"/>
            <p14:sldId id="847"/>
            <p14:sldId id="851"/>
            <p14:sldId id="852"/>
            <p14:sldId id="853"/>
          </p14:sldIdLst>
        </p14:section>
        <p14:section name="Secondary Trauma" id="{7EBB6A78-8D12-443C-93E5-1498922DF57A}">
          <p14:sldIdLst>
            <p14:sldId id="872"/>
            <p14:sldId id="891"/>
            <p14:sldId id="887"/>
          </p14:sldIdLst>
        </p14:section>
        <p14:section name="Self-Care for Family Members" id="{FDAF3DB1-AEBC-421C-BA07-4AC4CC045FA1}">
          <p14:sldIdLst>
            <p14:sldId id="876"/>
            <p14:sldId id="258"/>
            <p14:sldId id="892"/>
            <p14:sldId id="835"/>
            <p14:sldId id="894"/>
          </p14:sldIdLst>
        </p14:section>
        <p14:section name="Conclusion" id="{89C44A94-9342-4F1A-A181-13D6149EF826}">
          <p14:sldIdLst>
            <p14:sldId id="791"/>
            <p14:sldId id="794"/>
            <p14:sldId id="443"/>
            <p14:sldId id="875"/>
            <p14:sldId id="767"/>
            <p14:sldId id="790"/>
            <p14:sldId id="80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3A0F73-0726-BFC1-DA48-27230D697838}" name="crystal.pruitt@famu.edu" initials="cr" userId="S::urn:spo:guest#crystal.pruitt@famu.edu::" providerId="AD"/>
  <p188:author id="{42F0ECB9-FC05-189F-4FBB-7DB8006EE3CD}" name="Suzie Nazzaro" initials="SN" userId="S::su242417@ucf.edu::3ea7d29c-f3ed-446a-bdba-e767f49fb43a" providerId="AD"/>
  <p188:author id="{B19B5ECC-D3CB-A6EF-BBA8-5B5EC7BAAB3B}" name="Sarah Deibner" initials="SD" userId="S::sa211523@ucf.edu::363489ef-5bf8-457d-956a-d2d16f28b3d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D8D8"/>
    <a:srgbClr val="FFFFFF"/>
    <a:srgbClr val="93A299"/>
    <a:srgbClr val="303030"/>
    <a:srgbClr val="6B7D72"/>
    <a:srgbClr val="AEBAB3"/>
    <a:srgbClr val="55635A"/>
    <a:srgbClr val="BDBDBD"/>
    <a:srgbClr val="1C1C1A"/>
    <a:srgbClr val="9434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CFF7E2-3477-4B34-A670-4AB628288F1A}" v="784" dt="2025-06-23T18:18:41.251"/>
    <p1510:client id="{E4C51045-A721-4703-87EC-6B96D1FD080D}" v="34" dt="2025-06-23T16:47:36.8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58085" autoAdjust="0"/>
  </p:normalViewPr>
  <p:slideViewPr>
    <p:cSldViewPr snapToGrid="0">
      <p:cViewPr varScale="1">
        <p:scale>
          <a:sx n="64" d="100"/>
          <a:sy n="64" d="100"/>
        </p:scale>
        <p:origin x="2448" y="66"/>
      </p:cViewPr>
      <p:guideLst/>
    </p:cSldViewPr>
  </p:slideViewPr>
  <p:outlineViewPr>
    <p:cViewPr>
      <p:scale>
        <a:sx n="33" d="100"/>
        <a:sy n="33" d="100"/>
      </p:scale>
      <p:origin x="0" y="-144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6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diagrams/_rels/data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svg"/><Relationship Id="rId1" Type="http://schemas.openxmlformats.org/officeDocument/2006/relationships/image" Target="../media/image63.png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10" Type="http://schemas.openxmlformats.org/officeDocument/2006/relationships/image" Target="../media/image72.svg"/><Relationship Id="rId4" Type="http://schemas.openxmlformats.org/officeDocument/2006/relationships/image" Target="../media/image66.svg"/><Relationship Id="rId9" Type="http://schemas.openxmlformats.org/officeDocument/2006/relationships/image" Target="../media/image71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svg"/><Relationship Id="rId1" Type="http://schemas.openxmlformats.org/officeDocument/2006/relationships/image" Target="../media/image80.png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diagrams/_rels/data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90.svg"/><Relationship Id="rId1" Type="http://schemas.openxmlformats.org/officeDocument/2006/relationships/image" Target="../media/image89.png"/><Relationship Id="rId6" Type="http://schemas.openxmlformats.org/officeDocument/2006/relationships/image" Target="../media/image93.svg"/><Relationship Id="rId5" Type="http://schemas.openxmlformats.org/officeDocument/2006/relationships/image" Target="../media/image50.png"/><Relationship Id="rId10" Type="http://schemas.openxmlformats.org/officeDocument/2006/relationships/image" Target="../media/image96.svg"/><Relationship Id="rId4" Type="http://schemas.openxmlformats.org/officeDocument/2006/relationships/image" Target="../media/image92.svg"/><Relationship Id="rId9" Type="http://schemas.openxmlformats.org/officeDocument/2006/relationships/image" Target="../media/image71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diagrams/_rels/drawing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svg"/><Relationship Id="rId1" Type="http://schemas.openxmlformats.org/officeDocument/2006/relationships/image" Target="../media/image63.png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10" Type="http://schemas.openxmlformats.org/officeDocument/2006/relationships/image" Target="../media/image72.svg"/><Relationship Id="rId4" Type="http://schemas.openxmlformats.org/officeDocument/2006/relationships/image" Target="../media/image66.svg"/><Relationship Id="rId9" Type="http://schemas.openxmlformats.org/officeDocument/2006/relationships/image" Target="../media/image71.pn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svg"/><Relationship Id="rId1" Type="http://schemas.openxmlformats.org/officeDocument/2006/relationships/image" Target="../media/image80.png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diagrams/_rels/drawing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90.svg"/><Relationship Id="rId1" Type="http://schemas.openxmlformats.org/officeDocument/2006/relationships/image" Target="../media/image89.png"/><Relationship Id="rId6" Type="http://schemas.openxmlformats.org/officeDocument/2006/relationships/image" Target="../media/image93.svg"/><Relationship Id="rId5" Type="http://schemas.openxmlformats.org/officeDocument/2006/relationships/image" Target="../media/image50.png"/><Relationship Id="rId10" Type="http://schemas.openxmlformats.org/officeDocument/2006/relationships/image" Target="../media/image96.svg"/><Relationship Id="rId4" Type="http://schemas.openxmlformats.org/officeDocument/2006/relationships/image" Target="../media/image92.svg"/><Relationship Id="rId9" Type="http://schemas.openxmlformats.org/officeDocument/2006/relationships/image" Target="../media/image71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8D125-70A0-4922-86CC-F84A0FDE9427}" type="doc">
      <dgm:prSet loTypeId="urn:microsoft.com/office/officeart/2016/7/layout/VerticalHollowActionLis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BCCDD7B-3065-4CED-B97E-5D245BA56ABC}">
      <dgm:prSet custT="1"/>
      <dgm:spPr>
        <a:solidFill>
          <a:srgbClr val="AEBAB3"/>
        </a:solidFill>
      </dgm:spPr>
      <dgm:t>
        <a:bodyPr/>
        <a:lstStyle/>
        <a:p>
          <a:r>
            <a:rPr lang="en-US" sz="2000" b="1">
              <a:solidFill>
                <a:schemeClr val="tx1"/>
              </a:solidFill>
              <a:latin typeface="Calibri"/>
              <a:ea typeface="Calibri"/>
              <a:cs typeface="Calibri"/>
            </a:rPr>
            <a:t>1</a:t>
          </a:r>
        </a:p>
      </dgm:t>
    </dgm:pt>
    <dgm:pt modelId="{53CD475B-6B15-4905-AB80-55FA83E063AC}" type="parTrans" cxnId="{0A545473-D304-494D-858D-DF33A480E242}">
      <dgm:prSet/>
      <dgm:spPr/>
      <dgm:t>
        <a:bodyPr/>
        <a:lstStyle/>
        <a:p>
          <a:endParaRPr lang="en-US" sz="2000"/>
        </a:p>
      </dgm:t>
    </dgm:pt>
    <dgm:pt modelId="{6AF38F79-40D0-4BB0-8221-4702435AB320}" type="sibTrans" cxnId="{0A545473-D304-494D-858D-DF33A480E242}">
      <dgm:prSet/>
      <dgm:spPr/>
      <dgm:t>
        <a:bodyPr/>
        <a:lstStyle/>
        <a:p>
          <a:endParaRPr lang="en-US" sz="2000"/>
        </a:p>
      </dgm:t>
    </dgm:pt>
    <dgm:pt modelId="{83266F2F-D47A-44E8-B5F9-32E370984074}">
      <dgm:prSet custT="1"/>
      <dgm:spPr/>
      <dgm:t>
        <a:bodyPr/>
        <a:lstStyle/>
        <a:p>
          <a:r>
            <a:rPr lang="en-US" sz="2000" b="1">
              <a:latin typeface="Calibri"/>
              <a:ea typeface="Calibri"/>
              <a:cs typeface="Calibri"/>
            </a:rPr>
            <a:t>Understand insights and challenges of first responder community</a:t>
          </a:r>
        </a:p>
      </dgm:t>
    </dgm:pt>
    <dgm:pt modelId="{636BF959-C6F8-4614-AF67-46A64B0C9C01}" type="parTrans" cxnId="{913383EA-C48E-4810-AEFD-D6522CC58A9B}">
      <dgm:prSet/>
      <dgm:spPr/>
      <dgm:t>
        <a:bodyPr/>
        <a:lstStyle/>
        <a:p>
          <a:endParaRPr lang="en-US" sz="2000"/>
        </a:p>
      </dgm:t>
    </dgm:pt>
    <dgm:pt modelId="{B194FEB8-ED70-4098-B75A-C1D6484B5853}" type="sibTrans" cxnId="{913383EA-C48E-4810-AEFD-D6522CC58A9B}">
      <dgm:prSet/>
      <dgm:spPr/>
      <dgm:t>
        <a:bodyPr/>
        <a:lstStyle/>
        <a:p>
          <a:endParaRPr lang="en-US" sz="2000"/>
        </a:p>
      </dgm:t>
    </dgm:pt>
    <dgm:pt modelId="{D91419E6-360A-4E5F-AA68-0740B17D55F3}">
      <dgm:prSet custT="1"/>
      <dgm:spPr>
        <a:solidFill>
          <a:srgbClr val="AEBAB3"/>
        </a:solidFill>
      </dgm:spPr>
      <dgm:t>
        <a:bodyPr/>
        <a:lstStyle/>
        <a:p>
          <a:r>
            <a:rPr lang="en-US" sz="2000" b="1">
              <a:solidFill>
                <a:schemeClr val="tx1"/>
              </a:solidFill>
              <a:latin typeface="Calibri"/>
              <a:ea typeface="Calibri"/>
              <a:cs typeface="Calibri"/>
            </a:rPr>
            <a:t>3</a:t>
          </a:r>
        </a:p>
      </dgm:t>
    </dgm:pt>
    <dgm:pt modelId="{CD38E6A4-B39F-4717-BC60-1FEFC1463F7B}" type="parTrans" cxnId="{A3187506-54F8-4327-8313-80C27AB0F6C9}">
      <dgm:prSet/>
      <dgm:spPr/>
      <dgm:t>
        <a:bodyPr/>
        <a:lstStyle/>
        <a:p>
          <a:endParaRPr lang="en-US" sz="2000"/>
        </a:p>
      </dgm:t>
    </dgm:pt>
    <dgm:pt modelId="{E4AF4F8A-CA8F-4D2F-B2C8-298EF919B66F}" type="sibTrans" cxnId="{A3187506-54F8-4327-8313-80C27AB0F6C9}">
      <dgm:prSet/>
      <dgm:spPr/>
      <dgm:t>
        <a:bodyPr/>
        <a:lstStyle/>
        <a:p>
          <a:endParaRPr lang="en-US" sz="2000"/>
        </a:p>
      </dgm:t>
    </dgm:pt>
    <dgm:pt modelId="{33C6CF21-C36C-4CB5-98AB-EAF581816F31}">
      <dgm:prSet custT="1"/>
      <dgm:spPr>
        <a:solidFill>
          <a:srgbClr val="AEBAB3"/>
        </a:solidFill>
      </dgm:spPr>
      <dgm:t>
        <a:bodyPr/>
        <a:lstStyle/>
        <a:p>
          <a:r>
            <a:rPr lang="en-US" sz="2000" b="1">
              <a:solidFill>
                <a:schemeClr val="tx1"/>
              </a:solidFill>
              <a:latin typeface="Calibri"/>
              <a:ea typeface="Calibri"/>
              <a:cs typeface="Calibri"/>
            </a:rPr>
            <a:t>4</a:t>
          </a:r>
        </a:p>
      </dgm:t>
    </dgm:pt>
    <dgm:pt modelId="{F38280E8-9A77-4C2A-AB3C-EF78C5A5348F}" type="parTrans" cxnId="{661D2745-DCA1-4504-979F-069C63D1DABC}">
      <dgm:prSet/>
      <dgm:spPr/>
      <dgm:t>
        <a:bodyPr/>
        <a:lstStyle/>
        <a:p>
          <a:endParaRPr lang="en-US" sz="2000"/>
        </a:p>
      </dgm:t>
    </dgm:pt>
    <dgm:pt modelId="{46BC4347-2A8E-4B45-8C2B-CA2613111D70}" type="sibTrans" cxnId="{661D2745-DCA1-4504-979F-069C63D1DABC}">
      <dgm:prSet/>
      <dgm:spPr/>
      <dgm:t>
        <a:bodyPr/>
        <a:lstStyle/>
        <a:p>
          <a:endParaRPr lang="en-US" sz="2000"/>
        </a:p>
      </dgm:t>
    </dgm:pt>
    <dgm:pt modelId="{A89D8748-F6E6-4B6A-A0D5-7F2D98EA892C}">
      <dgm:prSet custT="1"/>
      <dgm:spPr>
        <a:solidFill>
          <a:srgbClr val="AEBAB3"/>
        </a:solidFill>
      </dgm:spPr>
      <dgm:t>
        <a:bodyPr/>
        <a:lstStyle/>
        <a:p>
          <a:r>
            <a:rPr lang="en-US" sz="2000" b="1">
              <a:solidFill>
                <a:schemeClr val="tx1"/>
              </a:solidFill>
              <a:latin typeface="Calibri"/>
              <a:ea typeface="Calibri"/>
              <a:cs typeface="Calibri"/>
            </a:rPr>
            <a:t>5</a:t>
          </a:r>
        </a:p>
      </dgm:t>
    </dgm:pt>
    <dgm:pt modelId="{CD0B1C74-E74B-4E73-9105-E55EC542CB2A}" type="parTrans" cxnId="{DC3B4A2E-3FB5-47AE-A91D-3EDCAAAA0888}">
      <dgm:prSet/>
      <dgm:spPr/>
      <dgm:t>
        <a:bodyPr/>
        <a:lstStyle/>
        <a:p>
          <a:endParaRPr lang="en-US" sz="2000"/>
        </a:p>
      </dgm:t>
    </dgm:pt>
    <dgm:pt modelId="{83716C4A-A7FD-4142-A372-9A825EEDBC08}" type="sibTrans" cxnId="{DC3B4A2E-3FB5-47AE-A91D-3EDCAAAA0888}">
      <dgm:prSet/>
      <dgm:spPr/>
      <dgm:t>
        <a:bodyPr/>
        <a:lstStyle/>
        <a:p>
          <a:endParaRPr lang="en-US" sz="2000"/>
        </a:p>
      </dgm:t>
    </dgm:pt>
    <dgm:pt modelId="{83A026DC-9E99-465B-98BC-5A2C26759736}">
      <dgm:prSet custT="1"/>
      <dgm:spPr>
        <a:solidFill>
          <a:srgbClr val="AEBAB3"/>
        </a:solidFill>
      </dgm:spPr>
      <dgm:t>
        <a:bodyPr/>
        <a:lstStyle/>
        <a:p>
          <a:r>
            <a:rPr lang="en-US" sz="2000" b="1">
              <a:solidFill>
                <a:schemeClr val="tx1"/>
              </a:solidFill>
              <a:latin typeface="Calibri"/>
              <a:ea typeface="Calibri"/>
              <a:cs typeface="Calibri"/>
            </a:rPr>
            <a:t>2</a:t>
          </a:r>
        </a:p>
      </dgm:t>
    </dgm:pt>
    <dgm:pt modelId="{669EA33B-7B57-404F-B4F3-5D79AF2EF482}" type="parTrans" cxnId="{3C1259BD-E906-4B71-A708-AC242C481C78}">
      <dgm:prSet/>
      <dgm:spPr/>
      <dgm:t>
        <a:bodyPr/>
        <a:lstStyle/>
        <a:p>
          <a:endParaRPr lang="en-US" sz="2000"/>
        </a:p>
      </dgm:t>
    </dgm:pt>
    <dgm:pt modelId="{2461F2ED-C0D9-4404-ACA6-35DC91A79231}" type="sibTrans" cxnId="{3C1259BD-E906-4B71-A708-AC242C481C78}">
      <dgm:prSet/>
      <dgm:spPr/>
      <dgm:t>
        <a:bodyPr/>
        <a:lstStyle/>
        <a:p>
          <a:endParaRPr lang="en-US" sz="2000"/>
        </a:p>
      </dgm:t>
    </dgm:pt>
    <dgm:pt modelId="{818F7A73-7AF7-4136-9F59-84A8026A3BB3}">
      <dgm:prSet custT="1"/>
      <dgm:spPr/>
      <dgm:t>
        <a:bodyPr/>
        <a:lstStyle/>
        <a:p>
          <a:pPr rtl="0"/>
          <a:r>
            <a:rPr lang="en-US" sz="2000" b="1">
              <a:latin typeface="Calibri"/>
              <a:ea typeface="Calibri"/>
              <a:cs typeface="Calibri"/>
            </a:rPr>
            <a:t>Learn to recognize the signs and impact of stress and trauma on your family</a:t>
          </a:r>
        </a:p>
      </dgm:t>
    </dgm:pt>
    <dgm:pt modelId="{05C12EF3-FBA4-42FB-A667-768BDFA98E7D}" type="parTrans" cxnId="{1954918A-5AF7-4C52-BBE7-C551F3BAFD20}">
      <dgm:prSet/>
      <dgm:spPr/>
      <dgm:t>
        <a:bodyPr/>
        <a:lstStyle/>
        <a:p>
          <a:endParaRPr lang="en-US" sz="2000"/>
        </a:p>
      </dgm:t>
    </dgm:pt>
    <dgm:pt modelId="{60DD6DD4-0C30-4654-B5FB-E6460AC42F00}" type="sibTrans" cxnId="{1954918A-5AF7-4C52-BBE7-C551F3BAFD20}">
      <dgm:prSet/>
      <dgm:spPr/>
      <dgm:t>
        <a:bodyPr/>
        <a:lstStyle/>
        <a:p>
          <a:endParaRPr lang="en-US" sz="2000"/>
        </a:p>
      </dgm:t>
    </dgm:pt>
    <dgm:pt modelId="{12E70E6E-B4E5-4DCB-92F6-68DAA1BDBD57}">
      <dgm:prSet custT="1"/>
      <dgm:spPr/>
      <dgm:t>
        <a:bodyPr/>
        <a:lstStyle/>
        <a:p>
          <a:r>
            <a:rPr lang="en-US" sz="2000" b="1">
              <a:latin typeface="Calibri"/>
              <a:ea typeface="Calibri"/>
              <a:cs typeface="Calibri"/>
            </a:rPr>
            <a:t>Identify best practices for supporting first responders</a:t>
          </a:r>
        </a:p>
      </dgm:t>
    </dgm:pt>
    <dgm:pt modelId="{C4F8FECE-D22F-4FA6-B819-501BCBBDDFF6}" type="parTrans" cxnId="{F5061EE2-8891-4E47-A350-F41AA6B8F781}">
      <dgm:prSet/>
      <dgm:spPr/>
      <dgm:t>
        <a:bodyPr/>
        <a:lstStyle/>
        <a:p>
          <a:endParaRPr lang="en-US" sz="2000"/>
        </a:p>
      </dgm:t>
    </dgm:pt>
    <dgm:pt modelId="{5830F4B5-922D-4AEF-98AE-C2E551B445C9}" type="sibTrans" cxnId="{F5061EE2-8891-4E47-A350-F41AA6B8F781}">
      <dgm:prSet/>
      <dgm:spPr/>
      <dgm:t>
        <a:bodyPr/>
        <a:lstStyle/>
        <a:p>
          <a:endParaRPr lang="en-US" sz="2000"/>
        </a:p>
      </dgm:t>
    </dgm:pt>
    <dgm:pt modelId="{2A8DDC1E-CF3D-427C-A38B-846A7D493078}">
      <dgm:prSet custT="1"/>
      <dgm:spPr/>
      <dgm:t>
        <a:bodyPr/>
        <a:lstStyle/>
        <a:p>
          <a:r>
            <a:rPr lang="en-US" sz="2000" b="1">
              <a:latin typeface="Calibri"/>
              <a:ea typeface="Calibri"/>
              <a:cs typeface="Calibri"/>
            </a:rPr>
            <a:t>Learn communication and coping strategies to build a resilient relationship</a:t>
          </a:r>
        </a:p>
      </dgm:t>
    </dgm:pt>
    <dgm:pt modelId="{DAE97D6C-03EC-4C7C-879A-076183E9DD46}" type="parTrans" cxnId="{F346172F-04A4-489E-80E3-C593B3EBB24E}">
      <dgm:prSet/>
      <dgm:spPr/>
      <dgm:t>
        <a:bodyPr/>
        <a:lstStyle/>
        <a:p>
          <a:endParaRPr lang="en-US" sz="2000"/>
        </a:p>
      </dgm:t>
    </dgm:pt>
    <dgm:pt modelId="{FB60B351-EB05-490C-A41C-01F621A5C938}" type="sibTrans" cxnId="{F346172F-04A4-489E-80E3-C593B3EBB24E}">
      <dgm:prSet/>
      <dgm:spPr/>
      <dgm:t>
        <a:bodyPr/>
        <a:lstStyle/>
        <a:p>
          <a:endParaRPr lang="en-US" sz="2000"/>
        </a:p>
      </dgm:t>
    </dgm:pt>
    <dgm:pt modelId="{E102969A-BF78-417B-ADD4-D7529CDFF47E}">
      <dgm:prSet custT="1"/>
      <dgm:spPr/>
      <dgm:t>
        <a:bodyPr/>
        <a:lstStyle/>
        <a:p>
          <a:r>
            <a:rPr lang="en-US" sz="2000" b="1">
              <a:latin typeface="Calibri"/>
              <a:ea typeface="Calibri"/>
              <a:cs typeface="Calibri"/>
            </a:rPr>
            <a:t>Implement self-care practices into your personal lives </a:t>
          </a:r>
        </a:p>
      </dgm:t>
    </dgm:pt>
    <dgm:pt modelId="{88F83D4A-8299-4D5C-A6CD-E0E386AFBC2E}" type="parTrans" cxnId="{80EEAA7D-5F09-41C1-8009-D5BB612C3894}">
      <dgm:prSet/>
      <dgm:spPr/>
      <dgm:t>
        <a:bodyPr/>
        <a:lstStyle/>
        <a:p>
          <a:endParaRPr lang="en-US" sz="2000"/>
        </a:p>
      </dgm:t>
    </dgm:pt>
    <dgm:pt modelId="{A7F19BEC-7CB5-4873-92DF-DF4DA879A416}" type="sibTrans" cxnId="{80EEAA7D-5F09-41C1-8009-D5BB612C3894}">
      <dgm:prSet/>
      <dgm:spPr/>
      <dgm:t>
        <a:bodyPr/>
        <a:lstStyle/>
        <a:p>
          <a:endParaRPr lang="en-US" sz="2000"/>
        </a:p>
      </dgm:t>
    </dgm:pt>
    <dgm:pt modelId="{3B017A3C-7F65-43AF-A853-3A9F9CA37C9B}">
      <dgm:prSet custT="1"/>
      <dgm:spPr>
        <a:solidFill>
          <a:srgbClr val="AEBAB3"/>
        </a:solidFill>
      </dgm:spPr>
      <dgm:t>
        <a:bodyPr/>
        <a:lstStyle/>
        <a:p>
          <a:r>
            <a:rPr lang="en-US" sz="2000" b="1">
              <a:solidFill>
                <a:schemeClr val="tx1"/>
              </a:solidFill>
              <a:latin typeface="Calibri"/>
              <a:ea typeface="Calibri"/>
              <a:cs typeface="Calibri"/>
            </a:rPr>
            <a:t>6</a:t>
          </a:r>
        </a:p>
      </dgm:t>
    </dgm:pt>
    <dgm:pt modelId="{C0ADF4D6-F248-413B-B520-5503ABA11E5D}" type="parTrans" cxnId="{02696095-4A7A-49DB-8075-1E3ED2987C82}">
      <dgm:prSet/>
      <dgm:spPr/>
      <dgm:t>
        <a:bodyPr/>
        <a:lstStyle/>
        <a:p>
          <a:endParaRPr lang="en-US" sz="2000"/>
        </a:p>
      </dgm:t>
    </dgm:pt>
    <dgm:pt modelId="{BB2F1F7F-2434-4AB1-B768-9BD03F23EDEC}" type="sibTrans" cxnId="{02696095-4A7A-49DB-8075-1E3ED2987C82}">
      <dgm:prSet/>
      <dgm:spPr/>
      <dgm:t>
        <a:bodyPr/>
        <a:lstStyle/>
        <a:p>
          <a:endParaRPr lang="en-US" sz="2000"/>
        </a:p>
      </dgm:t>
    </dgm:pt>
    <dgm:pt modelId="{B6794FF6-AE38-41AF-BDE0-4983F57625A7}">
      <dgm:prSet custT="1"/>
      <dgm:spPr/>
      <dgm:t>
        <a:bodyPr/>
        <a:lstStyle/>
        <a:p>
          <a:endParaRPr lang="en-US" sz="20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C1D0071-F519-4F0D-A1B3-7B0F9B5BBFE7}" type="parTrans" cxnId="{2272C025-9733-429D-84A6-61C58F1C0642}">
      <dgm:prSet/>
      <dgm:spPr/>
      <dgm:t>
        <a:bodyPr/>
        <a:lstStyle/>
        <a:p>
          <a:endParaRPr lang="en-US" sz="2000"/>
        </a:p>
      </dgm:t>
    </dgm:pt>
    <dgm:pt modelId="{A160994D-294A-4C35-8969-F62E56E38D7E}" type="sibTrans" cxnId="{2272C025-9733-429D-84A6-61C58F1C0642}">
      <dgm:prSet/>
      <dgm:spPr/>
      <dgm:t>
        <a:bodyPr/>
        <a:lstStyle/>
        <a:p>
          <a:endParaRPr lang="en-US" sz="2000"/>
        </a:p>
      </dgm:t>
    </dgm:pt>
    <dgm:pt modelId="{50B03422-DDD3-4DBB-8693-DA2B5B899E22}">
      <dgm:prSet custT="1"/>
      <dgm:spPr/>
      <dgm:t>
        <a:bodyPr/>
        <a:lstStyle/>
        <a:p>
          <a:endParaRPr lang="en-US" sz="20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B4322AC-9803-4516-B424-DF7C2BE42B5E}" type="parTrans" cxnId="{92F4B6FD-C446-41A6-B69F-12EF59859B6B}">
      <dgm:prSet/>
      <dgm:spPr/>
      <dgm:t>
        <a:bodyPr/>
        <a:lstStyle/>
        <a:p>
          <a:endParaRPr lang="en-US" sz="2000"/>
        </a:p>
      </dgm:t>
    </dgm:pt>
    <dgm:pt modelId="{04330934-9EFB-4CFF-92CE-AD51EB9AED00}" type="sibTrans" cxnId="{92F4B6FD-C446-41A6-B69F-12EF59859B6B}">
      <dgm:prSet/>
      <dgm:spPr/>
      <dgm:t>
        <a:bodyPr/>
        <a:lstStyle/>
        <a:p>
          <a:endParaRPr lang="en-US" sz="2000"/>
        </a:p>
      </dgm:t>
    </dgm:pt>
    <dgm:pt modelId="{5F2EBDE4-EE7C-4FF1-BC9D-904978B49B0A}">
      <dgm:prSet custT="1"/>
      <dgm:spPr/>
      <dgm:t>
        <a:bodyPr/>
        <a:lstStyle/>
        <a:p>
          <a:r>
            <a:rPr lang="en-US" sz="2000" b="1">
              <a:latin typeface="Calibri"/>
              <a:ea typeface="Calibri"/>
              <a:cs typeface="Calibri"/>
            </a:rPr>
            <a:t>Recognize the resources available to first responder families</a:t>
          </a:r>
        </a:p>
      </dgm:t>
    </dgm:pt>
    <dgm:pt modelId="{8175BF10-F46E-49FF-BDB5-4CEF060F2781}" type="parTrans" cxnId="{918B4D39-7B3E-49DC-AB50-74DDF765B650}">
      <dgm:prSet/>
      <dgm:spPr/>
      <dgm:t>
        <a:bodyPr/>
        <a:lstStyle/>
        <a:p>
          <a:endParaRPr lang="en-US" sz="2000"/>
        </a:p>
      </dgm:t>
    </dgm:pt>
    <dgm:pt modelId="{A0E61A2E-3094-4BEC-9F47-2F56D2BD288F}" type="sibTrans" cxnId="{918B4D39-7B3E-49DC-AB50-74DDF765B650}">
      <dgm:prSet/>
      <dgm:spPr/>
      <dgm:t>
        <a:bodyPr/>
        <a:lstStyle/>
        <a:p>
          <a:endParaRPr lang="en-US" sz="2000"/>
        </a:p>
      </dgm:t>
    </dgm:pt>
    <dgm:pt modelId="{60A852E3-2AE9-4CC0-9BC6-913C9F1F7D71}" type="pres">
      <dgm:prSet presAssocID="{3E98D125-70A0-4922-86CC-F84A0FDE9427}" presName="Name0" presStyleCnt="0">
        <dgm:presLayoutVars>
          <dgm:dir/>
          <dgm:animLvl val="lvl"/>
          <dgm:resizeHandles val="exact"/>
        </dgm:presLayoutVars>
      </dgm:prSet>
      <dgm:spPr/>
    </dgm:pt>
    <dgm:pt modelId="{C1E49DB2-48D9-4096-AA40-06A3F7765168}" type="pres">
      <dgm:prSet presAssocID="{FBCCDD7B-3065-4CED-B97E-5D245BA56ABC}" presName="linNode" presStyleCnt="0"/>
      <dgm:spPr/>
    </dgm:pt>
    <dgm:pt modelId="{A54F7DAE-8921-409A-8D1A-D2B66D1A8140}" type="pres">
      <dgm:prSet presAssocID="{FBCCDD7B-3065-4CED-B97E-5D245BA56ABC}" presName="parentText" presStyleLbl="solidFgAcc1" presStyleIdx="0" presStyleCnt="6" custScaleX="36970">
        <dgm:presLayoutVars>
          <dgm:chMax val="1"/>
          <dgm:bulletEnabled/>
        </dgm:presLayoutVars>
      </dgm:prSet>
      <dgm:spPr/>
    </dgm:pt>
    <dgm:pt modelId="{965D7ED1-A350-4A68-9977-1052E9697857}" type="pres">
      <dgm:prSet presAssocID="{FBCCDD7B-3065-4CED-B97E-5D245BA56ABC}" presName="descendantText" presStyleLbl="alignNode1" presStyleIdx="0" presStyleCnt="6">
        <dgm:presLayoutVars>
          <dgm:bulletEnabled/>
        </dgm:presLayoutVars>
      </dgm:prSet>
      <dgm:spPr/>
    </dgm:pt>
    <dgm:pt modelId="{83DBE545-B65F-418C-B328-C20756563BAA}" type="pres">
      <dgm:prSet presAssocID="{6AF38F79-40D0-4BB0-8221-4702435AB320}" presName="sp" presStyleCnt="0"/>
      <dgm:spPr/>
    </dgm:pt>
    <dgm:pt modelId="{51118337-BDEF-454F-B99A-59A20A6A6A7F}" type="pres">
      <dgm:prSet presAssocID="{83A026DC-9E99-465B-98BC-5A2C26759736}" presName="linNode" presStyleCnt="0"/>
      <dgm:spPr/>
    </dgm:pt>
    <dgm:pt modelId="{012A6E01-BC4B-4128-8104-BF9462BC39E9}" type="pres">
      <dgm:prSet presAssocID="{83A026DC-9E99-465B-98BC-5A2C26759736}" presName="parentText" presStyleLbl="solidFgAcc1" presStyleIdx="1" presStyleCnt="6" custScaleX="36970">
        <dgm:presLayoutVars>
          <dgm:chMax val="1"/>
          <dgm:bulletEnabled/>
        </dgm:presLayoutVars>
      </dgm:prSet>
      <dgm:spPr/>
    </dgm:pt>
    <dgm:pt modelId="{26DF001F-2523-4F01-AAB0-47D1C3177D93}" type="pres">
      <dgm:prSet presAssocID="{83A026DC-9E99-465B-98BC-5A2C26759736}" presName="descendantText" presStyleLbl="alignNode1" presStyleIdx="1" presStyleCnt="6">
        <dgm:presLayoutVars>
          <dgm:bulletEnabled/>
        </dgm:presLayoutVars>
      </dgm:prSet>
      <dgm:spPr/>
    </dgm:pt>
    <dgm:pt modelId="{BE3DB995-E039-41D9-8E7C-BEAD0C3B60FC}" type="pres">
      <dgm:prSet presAssocID="{2461F2ED-C0D9-4404-ACA6-35DC91A79231}" presName="sp" presStyleCnt="0"/>
      <dgm:spPr/>
    </dgm:pt>
    <dgm:pt modelId="{DAFE0BC0-899E-4862-B248-3F94646B1EFD}" type="pres">
      <dgm:prSet presAssocID="{D91419E6-360A-4E5F-AA68-0740B17D55F3}" presName="linNode" presStyleCnt="0"/>
      <dgm:spPr/>
    </dgm:pt>
    <dgm:pt modelId="{F4FFA326-625A-43F3-B654-023D1B22E041}" type="pres">
      <dgm:prSet presAssocID="{D91419E6-360A-4E5F-AA68-0740B17D55F3}" presName="parentText" presStyleLbl="solidFgAcc1" presStyleIdx="2" presStyleCnt="6" custScaleX="36970">
        <dgm:presLayoutVars>
          <dgm:chMax val="1"/>
          <dgm:bulletEnabled/>
        </dgm:presLayoutVars>
      </dgm:prSet>
      <dgm:spPr/>
    </dgm:pt>
    <dgm:pt modelId="{76FDFEE2-9465-4A56-AE28-E2B4D664FBA5}" type="pres">
      <dgm:prSet presAssocID="{D91419E6-360A-4E5F-AA68-0740B17D55F3}" presName="descendantText" presStyleLbl="alignNode1" presStyleIdx="2" presStyleCnt="6">
        <dgm:presLayoutVars>
          <dgm:bulletEnabled/>
        </dgm:presLayoutVars>
      </dgm:prSet>
      <dgm:spPr/>
    </dgm:pt>
    <dgm:pt modelId="{86E8DDC0-D0E9-4488-A8B8-138D868A9433}" type="pres">
      <dgm:prSet presAssocID="{E4AF4F8A-CA8F-4D2F-B2C8-298EF919B66F}" presName="sp" presStyleCnt="0"/>
      <dgm:spPr/>
    </dgm:pt>
    <dgm:pt modelId="{CEECF96F-B6DE-4E12-9C05-1429EDC621A6}" type="pres">
      <dgm:prSet presAssocID="{33C6CF21-C36C-4CB5-98AB-EAF581816F31}" presName="linNode" presStyleCnt="0"/>
      <dgm:spPr/>
    </dgm:pt>
    <dgm:pt modelId="{9A73E782-3728-49A3-B89A-EBED1DD52B5F}" type="pres">
      <dgm:prSet presAssocID="{33C6CF21-C36C-4CB5-98AB-EAF581816F31}" presName="parentText" presStyleLbl="solidFgAcc1" presStyleIdx="3" presStyleCnt="6" custScaleX="36970">
        <dgm:presLayoutVars>
          <dgm:chMax val="1"/>
          <dgm:bulletEnabled/>
        </dgm:presLayoutVars>
      </dgm:prSet>
      <dgm:spPr/>
    </dgm:pt>
    <dgm:pt modelId="{97BC93DF-F432-41EA-A6B9-9202434C38A4}" type="pres">
      <dgm:prSet presAssocID="{33C6CF21-C36C-4CB5-98AB-EAF581816F31}" presName="descendantText" presStyleLbl="alignNode1" presStyleIdx="3" presStyleCnt="6">
        <dgm:presLayoutVars>
          <dgm:bulletEnabled/>
        </dgm:presLayoutVars>
      </dgm:prSet>
      <dgm:spPr/>
    </dgm:pt>
    <dgm:pt modelId="{717BF37F-8123-4826-B89C-A8D51683F5E8}" type="pres">
      <dgm:prSet presAssocID="{46BC4347-2A8E-4B45-8C2B-CA2613111D70}" presName="sp" presStyleCnt="0"/>
      <dgm:spPr/>
    </dgm:pt>
    <dgm:pt modelId="{C634E254-74FE-4779-ACD7-1A2561ECC2E8}" type="pres">
      <dgm:prSet presAssocID="{A89D8748-F6E6-4B6A-A0D5-7F2D98EA892C}" presName="linNode" presStyleCnt="0"/>
      <dgm:spPr/>
    </dgm:pt>
    <dgm:pt modelId="{67DC1239-2C62-4105-BF57-456140A10ABB}" type="pres">
      <dgm:prSet presAssocID="{A89D8748-F6E6-4B6A-A0D5-7F2D98EA892C}" presName="parentText" presStyleLbl="solidFgAcc1" presStyleIdx="4" presStyleCnt="6" custScaleX="36970">
        <dgm:presLayoutVars>
          <dgm:chMax val="1"/>
          <dgm:bulletEnabled/>
        </dgm:presLayoutVars>
      </dgm:prSet>
      <dgm:spPr/>
    </dgm:pt>
    <dgm:pt modelId="{EC010E45-9CDE-4FFD-AC52-D088EB72987D}" type="pres">
      <dgm:prSet presAssocID="{A89D8748-F6E6-4B6A-A0D5-7F2D98EA892C}" presName="descendantText" presStyleLbl="alignNode1" presStyleIdx="4" presStyleCnt="6">
        <dgm:presLayoutVars>
          <dgm:bulletEnabled/>
        </dgm:presLayoutVars>
      </dgm:prSet>
      <dgm:spPr/>
    </dgm:pt>
    <dgm:pt modelId="{29BB318A-019D-4B9B-BA92-7923F1BD78A6}" type="pres">
      <dgm:prSet presAssocID="{83716C4A-A7FD-4142-A372-9A825EEDBC08}" presName="sp" presStyleCnt="0"/>
      <dgm:spPr/>
    </dgm:pt>
    <dgm:pt modelId="{59A7F920-3DCE-444A-BE0B-24A2815AD4CA}" type="pres">
      <dgm:prSet presAssocID="{3B017A3C-7F65-43AF-A853-3A9F9CA37C9B}" presName="linNode" presStyleCnt="0"/>
      <dgm:spPr/>
    </dgm:pt>
    <dgm:pt modelId="{08AA10A4-E538-441F-9428-C96BA45687DF}" type="pres">
      <dgm:prSet presAssocID="{3B017A3C-7F65-43AF-A853-3A9F9CA37C9B}" presName="parentText" presStyleLbl="solidFgAcc1" presStyleIdx="5" presStyleCnt="6" custScaleX="36970">
        <dgm:presLayoutVars>
          <dgm:chMax val="1"/>
          <dgm:bulletEnabled/>
        </dgm:presLayoutVars>
      </dgm:prSet>
      <dgm:spPr/>
    </dgm:pt>
    <dgm:pt modelId="{D88F6CD2-7B7E-4A18-B90E-BE78D07F2506}" type="pres">
      <dgm:prSet presAssocID="{3B017A3C-7F65-43AF-A853-3A9F9CA37C9B}" presName="descendantText" presStyleLbl="alignNode1" presStyleIdx="5" presStyleCnt="6">
        <dgm:presLayoutVars>
          <dgm:bulletEnabled/>
        </dgm:presLayoutVars>
      </dgm:prSet>
      <dgm:spPr/>
    </dgm:pt>
  </dgm:ptLst>
  <dgm:cxnLst>
    <dgm:cxn modelId="{A3187506-54F8-4327-8313-80C27AB0F6C9}" srcId="{3E98D125-70A0-4922-86CC-F84A0FDE9427}" destId="{D91419E6-360A-4E5F-AA68-0740B17D55F3}" srcOrd="2" destOrd="0" parTransId="{CD38E6A4-B39F-4717-BC60-1FEFC1463F7B}" sibTransId="{E4AF4F8A-CA8F-4D2F-B2C8-298EF919B66F}"/>
    <dgm:cxn modelId="{2272C025-9733-429D-84A6-61C58F1C0642}" srcId="{3B017A3C-7F65-43AF-A853-3A9F9CA37C9B}" destId="{B6794FF6-AE38-41AF-BDE0-4983F57625A7}" srcOrd="0" destOrd="0" parTransId="{7C1D0071-F519-4F0D-A1B3-7B0F9B5BBFE7}" sibTransId="{A160994D-294A-4C35-8969-F62E56E38D7E}"/>
    <dgm:cxn modelId="{F990792B-5021-4DEB-B63D-41DEB954FF0C}" type="presOf" srcId="{5F2EBDE4-EE7C-4FF1-BC9D-904978B49B0A}" destId="{D88F6CD2-7B7E-4A18-B90E-BE78D07F2506}" srcOrd="0" destOrd="1" presId="urn:microsoft.com/office/officeart/2016/7/layout/VerticalHollowActionList"/>
    <dgm:cxn modelId="{175F822D-735C-4901-8DAA-01C9FD05DD84}" type="presOf" srcId="{D91419E6-360A-4E5F-AA68-0740B17D55F3}" destId="{F4FFA326-625A-43F3-B654-023D1B22E041}" srcOrd="0" destOrd="0" presId="urn:microsoft.com/office/officeart/2016/7/layout/VerticalHollowActionList"/>
    <dgm:cxn modelId="{DC3B4A2E-3FB5-47AE-A91D-3EDCAAAA0888}" srcId="{3E98D125-70A0-4922-86CC-F84A0FDE9427}" destId="{A89D8748-F6E6-4B6A-A0D5-7F2D98EA892C}" srcOrd="4" destOrd="0" parTransId="{CD0B1C74-E74B-4E73-9105-E55EC542CB2A}" sibTransId="{83716C4A-A7FD-4142-A372-9A825EEDBC08}"/>
    <dgm:cxn modelId="{F346172F-04A4-489E-80E3-C593B3EBB24E}" srcId="{33C6CF21-C36C-4CB5-98AB-EAF581816F31}" destId="{2A8DDC1E-CF3D-427C-A38B-846A7D493078}" srcOrd="0" destOrd="0" parTransId="{DAE97D6C-03EC-4C7C-879A-076183E9DD46}" sibTransId="{FB60B351-EB05-490C-A41C-01F621A5C938}"/>
    <dgm:cxn modelId="{918B4D39-7B3E-49DC-AB50-74DDF765B650}" srcId="{3B017A3C-7F65-43AF-A853-3A9F9CA37C9B}" destId="{5F2EBDE4-EE7C-4FF1-BC9D-904978B49B0A}" srcOrd="1" destOrd="0" parTransId="{8175BF10-F46E-49FF-BDB5-4CEF060F2781}" sibTransId="{A0E61A2E-3094-4BEC-9F47-2F56D2BD288F}"/>
    <dgm:cxn modelId="{D66D7F3C-9741-4C9D-B999-56F71E976852}" type="presOf" srcId="{818F7A73-7AF7-4136-9F59-84A8026A3BB3}" destId="{26DF001F-2523-4F01-AAB0-47D1C3177D93}" srcOrd="0" destOrd="0" presId="urn:microsoft.com/office/officeart/2016/7/layout/VerticalHollowActionList"/>
    <dgm:cxn modelId="{661D2745-DCA1-4504-979F-069C63D1DABC}" srcId="{3E98D125-70A0-4922-86CC-F84A0FDE9427}" destId="{33C6CF21-C36C-4CB5-98AB-EAF581816F31}" srcOrd="3" destOrd="0" parTransId="{F38280E8-9A77-4C2A-AB3C-EF78C5A5348F}" sibTransId="{46BC4347-2A8E-4B45-8C2B-CA2613111D70}"/>
    <dgm:cxn modelId="{31B18B4D-F57F-452F-9CC6-ED1D4B4F47AF}" type="presOf" srcId="{50B03422-DDD3-4DBB-8693-DA2B5B899E22}" destId="{D88F6CD2-7B7E-4A18-B90E-BE78D07F2506}" srcOrd="0" destOrd="2" presId="urn:microsoft.com/office/officeart/2016/7/layout/VerticalHollowActionList"/>
    <dgm:cxn modelId="{6D4CA96D-5CBC-4C12-83A5-F16C568D20E3}" type="presOf" srcId="{12E70E6E-B4E5-4DCB-92F6-68DAA1BDBD57}" destId="{76FDFEE2-9465-4A56-AE28-E2B4D664FBA5}" srcOrd="0" destOrd="0" presId="urn:microsoft.com/office/officeart/2016/7/layout/VerticalHollowActionList"/>
    <dgm:cxn modelId="{0A545473-D304-494D-858D-DF33A480E242}" srcId="{3E98D125-70A0-4922-86CC-F84A0FDE9427}" destId="{FBCCDD7B-3065-4CED-B97E-5D245BA56ABC}" srcOrd="0" destOrd="0" parTransId="{53CD475B-6B15-4905-AB80-55FA83E063AC}" sibTransId="{6AF38F79-40D0-4BB0-8221-4702435AB320}"/>
    <dgm:cxn modelId="{1EC7977C-240D-463C-9C09-EF85B3E6B5AE}" type="presOf" srcId="{3B017A3C-7F65-43AF-A853-3A9F9CA37C9B}" destId="{08AA10A4-E538-441F-9428-C96BA45687DF}" srcOrd="0" destOrd="0" presId="urn:microsoft.com/office/officeart/2016/7/layout/VerticalHollowActionList"/>
    <dgm:cxn modelId="{80EEAA7D-5F09-41C1-8009-D5BB612C3894}" srcId="{A89D8748-F6E6-4B6A-A0D5-7F2D98EA892C}" destId="{E102969A-BF78-417B-ADD4-D7529CDFF47E}" srcOrd="0" destOrd="0" parTransId="{88F83D4A-8299-4D5C-A6CD-E0E386AFBC2E}" sibTransId="{A7F19BEC-7CB5-4873-92DF-DF4DA879A416}"/>
    <dgm:cxn modelId="{1954918A-5AF7-4C52-BBE7-C551F3BAFD20}" srcId="{83A026DC-9E99-465B-98BC-5A2C26759736}" destId="{818F7A73-7AF7-4136-9F59-84A8026A3BB3}" srcOrd="0" destOrd="0" parTransId="{05C12EF3-FBA4-42FB-A667-768BDFA98E7D}" sibTransId="{60DD6DD4-0C30-4654-B5FB-E6460AC42F00}"/>
    <dgm:cxn modelId="{A327DD8F-BE9A-4549-829E-13E4D4372A85}" type="presOf" srcId="{E102969A-BF78-417B-ADD4-D7529CDFF47E}" destId="{EC010E45-9CDE-4FFD-AC52-D088EB72987D}" srcOrd="0" destOrd="0" presId="urn:microsoft.com/office/officeart/2016/7/layout/VerticalHollowActionList"/>
    <dgm:cxn modelId="{02696095-4A7A-49DB-8075-1E3ED2987C82}" srcId="{3E98D125-70A0-4922-86CC-F84A0FDE9427}" destId="{3B017A3C-7F65-43AF-A853-3A9F9CA37C9B}" srcOrd="5" destOrd="0" parTransId="{C0ADF4D6-F248-413B-B520-5503ABA11E5D}" sibTransId="{BB2F1F7F-2434-4AB1-B768-9BD03F23EDEC}"/>
    <dgm:cxn modelId="{3267FE99-C4D7-49A9-8F08-06D1843A423D}" type="presOf" srcId="{83266F2F-D47A-44E8-B5F9-32E370984074}" destId="{965D7ED1-A350-4A68-9977-1052E9697857}" srcOrd="0" destOrd="0" presId="urn:microsoft.com/office/officeart/2016/7/layout/VerticalHollowActionList"/>
    <dgm:cxn modelId="{BB4C2FB3-F7E3-4871-9D04-4378B0A17F9D}" type="presOf" srcId="{2A8DDC1E-CF3D-427C-A38B-846A7D493078}" destId="{97BC93DF-F432-41EA-A6B9-9202434C38A4}" srcOrd="0" destOrd="0" presId="urn:microsoft.com/office/officeart/2016/7/layout/VerticalHollowActionList"/>
    <dgm:cxn modelId="{3C1259BD-E906-4B71-A708-AC242C481C78}" srcId="{3E98D125-70A0-4922-86CC-F84A0FDE9427}" destId="{83A026DC-9E99-465B-98BC-5A2C26759736}" srcOrd="1" destOrd="0" parTransId="{669EA33B-7B57-404F-B4F3-5D79AF2EF482}" sibTransId="{2461F2ED-C0D9-4404-ACA6-35DC91A79231}"/>
    <dgm:cxn modelId="{57A1F4CD-747C-4143-BE1C-03B9662EE064}" type="presOf" srcId="{A89D8748-F6E6-4B6A-A0D5-7F2D98EA892C}" destId="{67DC1239-2C62-4105-BF57-456140A10ABB}" srcOrd="0" destOrd="0" presId="urn:microsoft.com/office/officeart/2016/7/layout/VerticalHollowActionList"/>
    <dgm:cxn modelId="{C303F1D2-1DD6-4168-93FB-AD834A79171D}" type="presOf" srcId="{FBCCDD7B-3065-4CED-B97E-5D245BA56ABC}" destId="{A54F7DAE-8921-409A-8D1A-D2B66D1A8140}" srcOrd="0" destOrd="0" presId="urn:microsoft.com/office/officeart/2016/7/layout/VerticalHollowActionList"/>
    <dgm:cxn modelId="{52EA71E0-A037-46CB-B1C6-4316C297E5BA}" type="presOf" srcId="{B6794FF6-AE38-41AF-BDE0-4983F57625A7}" destId="{D88F6CD2-7B7E-4A18-B90E-BE78D07F2506}" srcOrd="0" destOrd="0" presId="urn:microsoft.com/office/officeart/2016/7/layout/VerticalHollowActionList"/>
    <dgm:cxn modelId="{F5061EE2-8891-4E47-A350-F41AA6B8F781}" srcId="{D91419E6-360A-4E5F-AA68-0740B17D55F3}" destId="{12E70E6E-B4E5-4DCB-92F6-68DAA1BDBD57}" srcOrd="0" destOrd="0" parTransId="{C4F8FECE-D22F-4FA6-B819-501BCBBDDFF6}" sibTransId="{5830F4B5-922D-4AEF-98AE-C2E551B445C9}"/>
    <dgm:cxn modelId="{24C995E9-034A-4470-8B0C-8A3C0D49924E}" type="presOf" srcId="{83A026DC-9E99-465B-98BC-5A2C26759736}" destId="{012A6E01-BC4B-4128-8104-BF9462BC39E9}" srcOrd="0" destOrd="0" presId="urn:microsoft.com/office/officeart/2016/7/layout/VerticalHollowActionList"/>
    <dgm:cxn modelId="{913383EA-C48E-4810-AEFD-D6522CC58A9B}" srcId="{FBCCDD7B-3065-4CED-B97E-5D245BA56ABC}" destId="{83266F2F-D47A-44E8-B5F9-32E370984074}" srcOrd="0" destOrd="0" parTransId="{636BF959-C6F8-4614-AF67-46A64B0C9C01}" sibTransId="{B194FEB8-ED70-4098-B75A-C1D6484B5853}"/>
    <dgm:cxn modelId="{178E13F2-BD0F-4093-9435-FBE4AF4C93F2}" type="presOf" srcId="{33C6CF21-C36C-4CB5-98AB-EAF581816F31}" destId="{9A73E782-3728-49A3-B89A-EBED1DD52B5F}" srcOrd="0" destOrd="0" presId="urn:microsoft.com/office/officeart/2016/7/layout/VerticalHollowActionList"/>
    <dgm:cxn modelId="{6A67A0F3-EF0F-4A74-99B2-0F8B28539E15}" type="presOf" srcId="{3E98D125-70A0-4922-86CC-F84A0FDE9427}" destId="{60A852E3-2AE9-4CC0-9BC6-913C9F1F7D71}" srcOrd="0" destOrd="0" presId="urn:microsoft.com/office/officeart/2016/7/layout/VerticalHollowActionList"/>
    <dgm:cxn modelId="{92F4B6FD-C446-41A6-B69F-12EF59859B6B}" srcId="{3B017A3C-7F65-43AF-A853-3A9F9CA37C9B}" destId="{50B03422-DDD3-4DBB-8693-DA2B5B899E22}" srcOrd="2" destOrd="0" parTransId="{4B4322AC-9803-4516-B424-DF7C2BE42B5E}" sibTransId="{04330934-9EFB-4CFF-92CE-AD51EB9AED00}"/>
    <dgm:cxn modelId="{09F2D9BC-1ADD-45DD-8D01-1DF65699DD8E}" type="presParOf" srcId="{60A852E3-2AE9-4CC0-9BC6-913C9F1F7D71}" destId="{C1E49DB2-48D9-4096-AA40-06A3F7765168}" srcOrd="0" destOrd="0" presId="urn:microsoft.com/office/officeart/2016/7/layout/VerticalHollowActionList"/>
    <dgm:cxn modelId="{4AFDF2E2-09B9-418E-BF3A-688BB0BAEADD}" type="presParOf" srcId="{C1E49DB2-48D9-4096-AA40-06A3F7765168}" destId="{A54F7DAE-8921-409A-8D1A-D2B66D1A8140}" srcOrd="0" destOrd="0" presId="urn:microsoft.com/office/officeart/2016/7/layout/VerticalHollowActionList"/>
    <dgm:cxn modelId="{877A7325-8203-44C9-BF8C-166B2D5F193F}" type="presParOf" srcId="{C1E49DB2-48D9-4096-AA40-06A3F7765168}" destId="{965D7ED1-A350-4A68-9977-1052E9697857}" srcOrd="1" destOrd="0" presId="urn:microsoft.com/office/officeart/2016/7/layout/VerticalHollowActionList"/>
    <dgm:cxn modelId="{A1325904-9907-4848-8ECB-E06EAAC8AC3B}" type="presParOf" srcId="{60A852E3-2AE9-4CC0-9BC6-913C9F1F7D71}" destId="{83DBE545-B65F-418C-B328-C20756563BAA}" srcOrd="1" destOrd="0" presId="urn:microsoft.com/office/officeart/2016/7/layout/VerticalHollowActionList"/>
    <dgm:cxn modelId="{7A7C2551-E274-4FE5-8DE5-472EC79BC4F2}" type="presParOf" srcId="{60A852E3-2AE9-4CC0-9BC6-913C9F1F7D71}" destId="{51118337-BDEF-454F-B99A-59A20A6A6A7F}" srcOrd="2" destOrd="0" presId="urn:microsoft.com/office/officeart/2016/7/layout/VerticalHollowActionList"/>
    <dgm:cxn modelId="{B73FACC6-0FA4-45C9-9AE0-553ADBFFAA7F}" type="presParOf" srcId="{51118337-BDEF-454F-B99A-59A20A6A6A7F}" destId="{012A6E01-BC4B-4128-8104-BF9462BC39E9}" srcOrd="0" destOrd="0" presId="urn:microsoft.com/office/officeart/2016/7/layout/VerticalHollowActionList"/>
    <dgm:cxn modelId="{B200C74B-7035-4997-9CE8-4B7B6D2E9F59}" type="presParOf" srcId="{51118337-BDEF-454F-B99A-59A20A6A6A7F}" destId="{26DF001F-2523-4F01-AAB0-47D1C3177D93}" srcOrd="1" destOrd="0" presId="urn:microsoft.com/office/officeart/2016/7/layout/VerticalHollowActionList"/>
    <dgm:cxn modelId="{7648B1D3-17C7-44A3-8C02-8D0ACCB22D40}" type="presParOf" srcId="{60A852E3-2AE9-4CC0-9BC6-913C9F1F7D71}" destId="{BE3DB995-E039-41D9-8E7C-BEAD0C3B60FC}" srcOrd="3" destOrd="0" presId="urn:microsoft.com/office/officeart/2016/7/layout/VerticalHollowActionList"/>
    <dgm:cxn modelId="{40756852-1EF4-4A66-BDCA-F38C1BFED5DC}" type="presParOf" srcId="{60A852E3-2AE9-4CC0-9BC6-913C9F1F7D71}" destId="{DAFE0BC0-899E-4862-B248-3F94646B1EFD}" srcOrd="4" destOrd="0" presId="urn:microsoft.com/office/officeart/2016/7/layout/VerticalHollowActionList"/>
    <dgm:cxn modelId="{9DF0C5F7-E3C8-477F-A27B-D637C493F933}" type="presParOf" srcId="{DAFE0BC0-899E-4862-B248-3F94646B1EFD}" destId="{F4FFA326-625A-43F3-B654-023D1B22E041}" srcOrd="0" destOrd="0" presId="urn:microsoft.com/office/officeart/2016/7/layout/VerticalHollowActionList"/>
    <dgm:cxn modelId="{19DE1F74-886E-4AD1-8515-DC7AE7FFB7C0}" type="presParOf" srcId="{DAFE0BC0-899E-4862-B248-3F94646B1EFD}" destId="{76FDFEE2-9465-4A56-AE28-E2B4D664FBA5}" srcOrd="1" destOrd="0" presId="urn:microsoft.com/office/officeart/2016/7/layout/VerticalHollowActionList"/>
    <dgm:cxn modelId="{BA1C6FAE-DD1E-41F3-8E00-3384E86D00CA}" type="presParOf" srcId="{60A852E3-2AE9-4CC0-9BC6-913C9F1F7D71}" destId="{86E8DDC0-D0E9-4488-A8B8-138D868A9433}" srcOrd="5" destOrd="0" presId="urn:microsoft.com/office/officeart/2016/7/layout/VerticalHollowActionList"/>
    <dgm:cxn modelId="{1105D5E3-A0F0-40EE-B9AD-100AD7291E9F}" type="presParOf" srcId="{60A852E3-2AE9-4CC0-9BC6-913C9F1F7D71}" destId="{CEECF96F-B6DE-4E12-9C05-1429EDC621A6}" srcOrd="6" destOrd="0" presId="urn:microsoft.com/office/officeart/2016/7/layout/VerticalHollowActionList"/>
    <dgm:cxn modelId="{31CB8B29-8A30-4749-9F73-5D101122FE44}" type="presParOf" srcId="{CEECF96F-B6DE-4E12-9C05-1429EDC621A6}" destId="{9A73E782-3728-49A3-B89A-EBED1DD52B5F}" srcOrd="0" destOrd="0" presId="urn:microsoft.com/office/officeart/2016/7/layout/VerticalHollowActionList"/>
    <dgm:cxn modelId="{49E249B4-4BDC-4C0E-8007-1F939FD89A5C}" type="presParOf" srcId="{CEECF96F-B6DE-4E12-9C05-1429EDC621A6}" destId="{97BC93DF-F432-41EA-A6B9-9202434C38A4}" srcOrd="1" destOrd="0" presId="urn:microsoft.com/office/officeart/2016/7/layout/VerticalHollowActionList"/>
    <dgm:cxn modelId="{7B75A851-FA3F-4E79-A620-FC62E1291597}" type="presParOf" srcId="{60A852E3-2AE9-4CC0-9BC6-913C9F1F7D71}" destId="{717BF37F-8123-4826-B89C-A8D51683F5E8}" srcOrd="7" destOrd="0" presId="urn:microsoft.com/office/officeart/2016/7/layout/VerticalHollowActionList"/>
    <dgm:cxn modelId="{B3FD7AB2-1D59-4DBC-9AA2-35596C04A7A9}" type="presParOf" srcId="{60A852E3-2AE9-4CC0-9BC6-913C9F1F7D71}" destId="{C634E254-74FE-4779-ACD7-1A2561ECC2E8}" srcOrd="8" destOrd="0" presId="urn:microsoft.com/office/officeart/2016/7/layout/VerticalHollowActionList"/>
    <dgm:cxn modelId="{7BCC7D14-6A94-4980-93A3-BCB82F1E0D38}" type="presParOf" srcId="{C634E254-74FE-4779-ACD7-1A2561ECC2E8}" destId="{67DC1239-2C62-4105-BF57-456140A10ABB}" srcOrd="0" destOrd="0" presId="urn:microsoft.com/office/officeart/2016/7/layout/VerticalHollowActionList"/>
    <dgm:cxn modelId="{DDFAF80C-59F9-4A81-9899-DD6F461A8CA4}" type="presParOf" srcId="{C634E254-74FE-4779-ACD7-1A2561ECC2E8}" destId="{EC010E45-9CDE-4FFD-AC52-D088EB72987D}" srcOrd="1" destOrd="0" presId="urn:microsoft.com/office/officeart/2016/7/layout/VerticalHollowActionList"/>
    <dgm:cxn modelId="{F697BE9B-52BD-4F1A-A6DB-B59165994906}" type="presParOf" srcId="{60A852E3-2AE9-4CC0-9BC6-913C9F1F7D71}" destId="{29BB318A-019D-4B9B-BA92-7923F1BD78A6}" srcOrd="9" destOrd="0" presId="urn:microsoft.com/office/officeart/2016/7/layout/VerticalHollowActionList"/>
    <dgm:cxn modelId="{B2488E7C-0F63-401C-8FDA-15726E1352F5}" type="presParOf" srcId="{60A852E3-2AE9-4CC0-9BC6-913C9F1F7D71}" destId="{59A7F920-3DCE-444A-BE0B-24A2815AD4CA}" srcOrd="10" destOrd="0" presId="urn:microsoft.com/office/officeart/2016/7/layout/VerticalHollowActionList"/>
    <dgm:cxn modelId="{6462B771-3139-436F-8183-90F7995BF332}" type="presParOf" srcId="{59A7F920-3DCE-444A-BE0B-24A2815AD4CA}" destId="{08AA10A4-E538-441F-9428-C96BA45687DF}" srcOrd="0" destOrd="0" presId="urn:microsoft.com/office/officeart/2016/7/layout/VerticalHollowActionList"/>
    <dgm:cxn modelId="{13909C93-62E2-4359-9124-637345AD8573}" type="presParOf" srcId="{59A7F920-3DCE-444A-BE0B-24A2815AD4CA}" destId="{D88F6CD2-7B7E-4A18-B90E-BE78D07F2506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92EB448-A5F2-40D4-93AB-CA46009BD9A1}" type="doc">
      <dgm:prSet loTypeId="urn:microsoft.com/office/officeart/2016/7/layout/VerticalSolidAction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E40F22-D9F5-42BB-8899-869333D58704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  <a:effectLst/>
              <a:latin typeface="Calibri"/>
              <a:ea typeface="Calibri"/>
              <a:cs typeface="Calibri"/>
            </a:rPr>
            <a:t>Encourage Communication </a:t>
          </a:r>
          <a:endParaRPr lang="en-US" sz="2000" b="1" dirty="0">
            <a:solidFill>
              <a:schemeClr val="bg1"/>
            </a:solidFill>
            <a:effectLst/>
            <a:latin typeface="Calibri"/>
            <a:ea typeface="Calibri"/>
            <a:cs typeface="Calibri"/>
          </a:endParaRPr>
        </a:p>
      </dgm:t>
    </dgm:pt>
    <dgm:pt modelId="{21986E0E-6282-4A01-9B8C-77FE8ADDC2C7}" type="parTrans" cxnId="{21EFBA13-1EF7-4A48-9D30-ED383B87030C}">
      <dgm:prSet/>
      <dgm:spPr/>
      <dgm:t>
        <a:bodyPr/>
        <a:lstStyle/>
        <a:p>
          <a:endParaRPr lang="en-US"/>
        </a:p>
      </dgm:t>
    </dgm:pt>
    <dgm:pt modelId="{96DB3D4C-BA28-45B9-9859-5B3E1ED6B7C6}" type="sibTrans" cxnId="{21EFBA13-1EF7-4A48-9D30-ED383B87030C}">
      <dgm:prSet/>
      <dgm:spPr/>
      <dgm:t>
        <a:bodyPr/>
        <a:lstStyle/>
        <a:p>
          <a:endParaRPr lang="en-US"/>
        </a:p>
      </dgm:t>
    </dgm:pt>
    <dgm:pt modelId="{9286A08F-5A68-4A3D-9D7A-A8C6D7232FB8}">
      <dgm:prSet custT="1"/>
      <dgm:spPr/>
      <dgm:t>
        <a:bodyPr/>
        <a:lstStyle/>
        <a:p>
          <a:r>
            <a:rPr lang="en-US" sz="2000" b="1">
              <a:solidFill>
                <a:schemeClr val="tx1"/>
              </a:solidFill>
              <a:latin typeface="Calibri"/>
              <a:ea typeface="Calibri"/>
              <a:cs typeface="Calibri"/>
            </a:rPr>
            <a:t>Let them share their experiences when they are ready without judgement</a:t>
          </a:r>
          <a:endParaRPr lang="en-US" sz="2000" b="1" dirty="0">
            <a:solidFill>
              <a:schemeClr val="tx1"/>
            </a:solidFill>
            <a:latin typeface="Calibri"/>
            <a:ea typeface="Calibri"/>
            <a:cs typeface="Calibri"/>
          </a:endParaRPr>
        </a:p>
      </dgm:t>
    </dgm:pt>
    <dgm:pt modelId="{8EB684ED-0492-4460-9981-84B82B0D7975}" type="parTrans" cxnId="{09E1D003-6805-4B81-B2D2-77D2A216CBC3}">
      <dgm:prSet/>
      <dgm:spPr/>
      <dgm:t>
        <a:bodyPr/>
        <a:lstStyle/>
        <a:p>
          <a:endParaRPr lang="en-US"/>
        </a:p>
      </dgm:t>
    </dgm:pt>
    <dgm:pt modelId="{44931B7C-70D9-4980-95BC-8A77B3FA7330}" type="sibTrans" cxnId="{09E1D003-6805-4B81-B2D2-77D2A216CBC3}">
      <dgm:prSet/>
      <dgm:spPr/>
      <dgm:t>
        <a:bodyPr/>
        <a:lstStyle/>
        <a:p>
          <a:endParaRPr lang="en-US"/>
        </a:p>
      </dgm:t>
    </dgm:pt>
    <dgm:pt modelId="{7E502C5A-8AAC-4185-9702-929748C7F664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  <a:latin typeface="Calibri"/>
              <a:ea typeface="Calibri"/>
              <a:cs typeface="Calibri"/>
            </a:rPr>
            <a:t>Recognize Their Sacrifices </a:t>
          </a:r>
          <a:endParaRPr lang="en-US" sz="2000" b="1" dirty="0">
            <a:solidFill>
              <a:schemeClr val="bg1"/>
            </a:solidFill>
            <a:latin typeface="Calibri"/>
            <a:ea typeface="Calibri"/>
            <a:cs typeface="Calibri"/>
          </a:endParaRPr>
        </a:p>
      </dgm:t>
    </dgm:pt>
    <dgm:pt modelId="{F8A11FBE-83C3-4EBB-ADD3-00DA1A2DA31F}" type="parTrans" cxnId="{587BE03F-D978-4D15-AEEA-EFF47E5CCB30}">
      <dgm:prSet/>
      <dgm:spPr/>
      <dgm:t>
        <a:bodyPr/>
        <a:lstStyle/>
        <a:p>
          <a:endParaRPr lang="en-US"/>
        </a:p>
      </dgm:t>
    </dgm:pt>
    <dgm:pt modelId="{7E2DA279-A2D9-4C31-B008-D8C5B1663055}" type="sibTrans" cxnId="{587BE03F-D978-4D15-AEEA-EFF47E5CCB30}">
      <dgm:prSet/>
      <dgm:spPr/>
      <dgm:t>
        <a:bodyPr/>
        <a:lstStyle/>
        <a:p>
          <a:endParaRPr lang="en-US"/>
        </a:p>
      </dgm:t>
    </dgm:pt>
    <dgm:pt modelId="{50652DEE-F0AF-4F9D-8E87-AD16D7AD4FCF}">
      <dgm:prSet custT="1"/>
      <dgm:spPr/>
      <dgm:t>
        <a:bodyPr/>
        <a:lstStyle/>
        <a:p>
          <a:r>
            <a:rPr lang="en-US" sz="2000" b="1">
              <a:solidFill>
                <a:schemeClr val="tx1"/>
              </a:solidFill>
              <a:latin typeface="Calibri"/>
              <a:ea typeface="Calibri"/>
              <a:cs typeface="Calibri"/>
            </a:rPr>
            <a:t>Express appreciation for their hard work and service</a:t>
          </a:r>
          <a:endParaRPr lang="en-US" sz="2000" b="1" dirty="0">
            <a:solidFill>
              <a:schemeClr val="tx1"/>
            </a:solidFill>
            <a:latin typeface="Calibri"/>
            <a:ea typeface="Calibri"/>
            <a:cs typeface="Calibri"/>
          </a:endParaRPr>
        </a:p>
      </dgm:t>
    </dgm:pt>
    <dgm:pt modelId="{BD34D082-5100-425D-9A52-AC0303CDF44D}" type="parTrans" cxnId="{DFFF0DED-CA39-4C07-979F-D254DD38D821}">
      <dgm:prSet/>
      <dgm:spPr/>
      <dgm:t>
        <a:bodyPr/>
        <a:lstStyle/>
        <a:p>
          <a:endParaRPr lang="en-US"/>
        </a:p>
      </dgm:t>
    </dgm:pt>
    <dgm:pt modelId="{3CAE0FE9-DED2-4A1D-86BE-BEB8333A158B}" type="sibTrans" cxnId="{DFFF0DED-CA39-4C07-979F-D254DD38D821}">
      <dgm:prSet/>
      <dgm:spPr/>
      <dgm:t>
        <a:bodyPr/>
        <a:lstStyle/>
        <a:p>
          <a:endParaRPr lang="en-US"/>
        </a:p>
      </dgm:t>
    </dgm:pt>
    <dgm:pt modelId="{816FCE66-41AE-4C1D-970E-2C1E86B26DA6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  <a:latin typeface="Calibri"/>
              <a:ea typeface="Calibri"/>
              <a:cs typeface="Calibri"/>
            </a:rPr>
            <a:t>Support Their Self-Care </a:t>
          </a:r>
          <a:endParaRPr lang="en-US" sz="2000" b="1" dirty="0">
            <a:solidFill>
              <a:schemeClr val="bg1"/>
            </a:solidFill>
            <a:latin typeface="Calibri"/>
            <a:ea typeface="Calibri"/>
            <a:cs typeface="Calibri"/>
          </a:endParaRPr>
        </a:p>
      </dgm:t>
    </dgm:pt>
    <dgm:pt modelId="{C541D02D-C29B-4DD4-90AE-07B2E2D5F461}" type="parTrans" cxnId="{614FE525-B019-43C9-9578-F242E5899E0D}">
      <dgm:prSet/>
      <dgm:spPr/>
      <dgm:t>
        <a:bodyPr/>
        <a:lstStyle/>
        <a:p>
          <a:endParaRPr lang="en-US"/>
        </a:p>
      </dgm:t>
    </dgm:pt>
    <dgm:pt modelId="{88688CDF-0E2E-49A8-A80C-B496746ED5B0}" type="sibTrans" cxnId="{614FE525-B019-43C9-9578-F242E5899E0D}">
      <dgm:prSet/>
      <dgm:spPr/>
      <dgm:t>
        <a:bodyPr/>
        <a:lstStyle/>
        <a:p>
          <a:endParaRPr lang="en-US"/>
        </a:p>
      </dgm:t>
    </dgm:pt>
    <dgm:pt modelId="{5B5C64D4-2CA4-4A3F-864E-F63FEBFDA82D}">
      <dgm:prSet custT="1"/>
      <dgm:spPr/>
      <dgm:t>
        <a:bodyPr/>
        <a:lstStyle/>
        <a:p>
          <a:r>
            <a:rPr lang="en-US" sz="2000" b="1">
              <a:solidFill>
                <a:schemeClr val="tx1"/>
              </a:solidFill>
              <a:latin typeface="Calibri"/>
              <a:ea typeface="Calibri"/>
              <a:cs typeface="Calibri"/>
            </a:rPr>
            <a:t>Encourage them to participate in hobbies, exercise, and relaxation</a:t>
          </a:r>
          <a:endParaRPr lang="en-US" sz="2000" b="1" dirty="0">
            <a:solidFill>
              <a:schemeClr val="tx1"/>
            </a:solidFill>
            <a:latin typeface="Calibri"/>
            <a:ea typeface="Calibri"/>
            <a:cs typeface="Calibri"/>
          </a:endParaRPr>
        </a:p>
      </dgm:t>
    </dgm:pt>
    <dgm:pt modelId="{9E1B11CC-8CF8-4ECD-A808-2A0593F185AA}" type="parTrans" cxnId="{9EFA34F0-4E4F-4E00-A715-60C35E427DEA}">
      <dgm:prSet/>
      <dgm:spPr/>
      <dgm:t>
        <a:bodyPr/>
        <a:lstStyle/>
        <a:p>
          <a:endParaRPr lang="en-US"/>
        </a:p>
      </dgm:t>
    </dgm:pt>
    <dgm:pt modelId="{B78FA359-6EC7-4AEC-9264-BDE3CB4FAA19}" type="sibTrans" cxnId="{9EFA34F0-4E4F-4E00-A715-60C35E427DEA}">
      <dgm:prSet/>
      <dgm:spPr/>
      <dgm:t>
        <a:bodyPr/>
        <a:lstStyle/>
        <a:p>
          <a:endParaRPr lang="en-US"/>
        </a:p>
      </dgm:t>
    </dgm:pt>
    <dgm:pt modelId="{B91BB546-1C67-4F48-B0C5-89BC7557A3A5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  <a:latin typeface="Calibri"/>
              <a:ea typeface="Calibri"/>
              <a:cs typeface="Calibri"/>
            </a:rPr>
            <a:t>Educate Family Members</a:t>
          </a:r>
        </a:p>
      </dgm:t>
    </dgm:pt>
    <dgm:pt modelId="{1E35BFB7-2D1A-46E9-9D61-7C9DC384D4E1}" type="parTrans" cxnId="{8E41CC08-5248-4C23-811E-D9EEE3BD6FCA}">
      <dgm:prSet/>
      <dgm:spPr/>
      <dgm:t>
        <a:bodyPr/>
        <a:lstStyle/>
        <a:p>
          <a:endParaRPr lang="en-US"/>
        </a:p>
      </dgm:t>
    </dgm:pt>
    <dgm:pt modelId="{8C6B8B17-17AD-48A9-B10B-586B1025941C}" type="sibTrans" cxnId="{8E41CC08-5248-4C23-811E-D9EEE3BD6FCA}">
      <dgm:prSet/>
      <dgm:spPr/>
      <dgm:t>
        <a:bodyPr/>
        <a:lstStyle/>
        <a:p>
          <a:endParaRPr lang="en-US"/>
        </a:p>
      </dgm:t>
    </dgm:pt>
    <dgm:pt modelId="{E3F5C6B0-168C-4282-A7C8-E0D208EE0D97}">
      <dgm:prSet custT="1"/>
      <dgm:spPr/>
      <dgm:t>
        <a:bodyPr/>
        <a:lstStyle/>
        <a:p>
          <a:r>
            <a:rPr lang="en-US" sz="2000" b="1">
              <a:solidFill>
                <a:schemeClr val="tx1"/>
              </a:solidFill>
              <a:latin typeface="Calibri"/>
              <a:ea typeface="Calibri"/>
              <a:cs typeface="Calibri"/>
            </a:rPr>
            <a:t>Discuss the psychological and physical impact of the job</a:t>
          </a:r>
          <a:endParaRPr lang="en-US" sz="2000" b="1" dirty="0">
            <a:solidFill>
              <a:schemeClr val="tx1"/>
            </a:solidFill>
          </a:endParaRPr>
        </a:p>
      </dgm:t>
    </dgm:pt>
    <dgm:pt modelId="{51C3BDFD-CB20-4548-BF8C-42D1D8F6775D}" type="parTrans" cxnId="{3DAA42A5-9C57-4292-B99A-062EA0D03811}">
      <dgm:prSet/>
      <dgm:spPr/>
      <dgm:t>
        <a:bodyPr/>
        <a:lstStyle/>
        <a:p>
          <a:endParaRPr lang="en-US"/>
        </a:p>
      </dgm:t>
    </dgm:pt>
    <dgm:pt modelId="{CE796D06-DB64-44CC-9522-F1A9FDC9DD27}" type="sibTrans" cxnId="{3DAA42A5-9C57-4292-B99A-062EA0D03811}">
      <dgm:prSet/>
      <dgm:spPr/>
      <dgm:t>
        <a:bodyPr/>
        <a:lstStyle/>
        <a:p>
          <a:endParaRPr lang="en-US"/>
        </a:p>
      </dgm:t>
    </dgm:pt>
    <dgm:pt modelId="{8A948639-5804-488C-96DB-924B6F1CA567}" type="pres">
      <dgm:prSet presAssocID="{192EB448-A5F2-40D4-93AB-CA46009BD9A1}" presName="Name0" presStyleCnt="0">
        <dgm:presLayoutVars>
          <dgm:dir/>
          <dgm:animLvl val="lvl"/>
          <dgm:resizeHandles val="exact"/>
        </dgm:presLayoutVars>
      </dgm:prSet>
      <dgm:spPr/>
    </dgm:pt>
    <dgm:pt modelId="{139A747A-7346-4FD9-A94F-183B8025B425}" type="pres">
      <dgm:prSet presAssocID="{E6E40F22-D9F5-42BB-8899-869333D58704}" presName="linNode" presStyleCnt="0"/>
      <dgm:spPr/>
    </dgm:pt>
    <dgm:pt modelId="{A8A417EB-0214-4793-B9A7-0CD78AF4AB1D}" type="pres">
      <dgm:prSet presAssocID="{E6E40F22-D9F5-42BB-8899-869333D58704}" presName="parentText" presStyleLbl="alignNode1" presStyleIdx="0" presStyleCnt="4" custLinFactNeighborX="-185">
        <dgm:presLayoutVars>
          <dgm:chMax val="1"/>
          <dgm:bulletEnabled/>
        </dgm:presLayoutVars>
      </dgm:prSet>
      <dgm:spPr/>
    </dgm:pt>
    <dgm:pt modelId="{DB819953-97B9-4E65-9174-2B9D905D98E5}" type="pres">
      <dgm:prSet presAssocID="{E6E40F22-D9F5-42BB-8899-869333D58704}" presName="descendantText" presStyleLbl="alignAccFollowNode1" presStyleIdx="0" presStyleCnt="4" custLinFactNeighborX="0">
        <dgm:presLayoutVars>
          <dgm:bulletEnabled/>
        </dgm:presLayoutVars>
      </dgm:prSet>
      <dgm:spPr/>
    </dgm:pt>
    <dgm:pt modelId="{D6BE9D72-D5C0-4259-945C-A7732DF266EC}" type="pres">
      <dgm:prSet presAssocID="{96DB3D4C-BA28-45B9-9859-5B3E1ED6B7C6}" presName="sp" presStyleCnt="0"/>
      <dgm:spPr/>
    </dgm:pt>
    <dgm:pt modelId="{378933C2-B4B9-45AC-989C-0649DBFD9735}" type="pres">
      <dgm:prSet presAssocID="{7E502C5A-8AAC-4185-9702-929748C7F664}" presName="linNode" presStyleCnt="0"/>
      <dgm:spPr/>
    </dgm:pt>
    <dgm:pt modelId="{979D9D11-3F04-447C-8F14-47F70F8D2C52}" type="pres">
      <dgm:prSet presAssocID="{7E502C5A-8AAC-4185-9702-929748C7F664}" presName="parentText" presStyleLbl="alignNode1" presStyleIdx="1" presStyleCnt="4">
        <dgm:presLayoutVars>
          <dgm:chMax val="1"/>
          <dgm:bulletEnabled/>
        </dgm:presLayoutVars>
      </dgm:prSet>
      <dgm:spPr/>
    </dgm:pt>
    <dgm:pt modelId="{0ED26A28-EEA2-4555-9400-2D86C4B61D5C}" type="pres">
      <dgm:prSet presAssocID="{7E502C5A-8AAC-4185-9702-929748C7F664}" presName="descendantText" presStyleLbl="alignAccFollowNode1" presStyleIdx="1" presStyleCnt="4">
        <dgm:presLayoutVars>
          <dgm:bulletEnabled/>
        </dgm:presLayoutVars>
      </dgm:prSet>
      <dgm:spPr/>
    </dgm:pt>
    <dgm:pt modelId="{B539B230-FA89-440A-B71F-F4699D5F3D2D}" type="pres">
      <dgm:prSet presAssocID="{7E2DA279-A2D9-4C31-B008-D8C5B1663055}" presName="sp" presStyleCnt="0"/>
      <dgm:spPr/>
    </dgm:pt>
    <dgm:pt modelId="{9987C9B4-0ECC-432B-AC4B-9935531D095C}" type="pres">
      <dgm:prSet presAssocID="{816FCE66-41AE-4C1D-970E-2C1E86B26DA6}" presName="linNode" presStyleCnt="0"/>
      <dgm:spPr/>
    </dgm:pt>
    <dgm:pt modelId="{D44A92BE-1F5C-4279-B665-0E190029047E}" type="pres">
      <dgm:prSet presAssocID="{816FCE66-41AE-4C1D-970E-2C1E86B26DA6}" presName="parentText" presStyleLbl="alignNode1" presStyleIdx="2" presStyleCnt="4">
        <dgm:presLayoutVars>
          <dgm:chMax val="1"/>
          <dgm:bulletEnabled/>
        </dgm:presLayoutVars>
      </dgm:prSet>
      <dgm:spPr/>
    </dgm:pt>
    <dgm:pt modelId="{4AFC9BCB-BCFB-41CB-BB91-52C8E6E99601}" type="pres">
      <dgm:prSet presAssocID="{816FCE66-41AE-4C1D-970E-2C1E86B26DA6}" presName="descendantText" presStyleLbl="alignAccFollowNode1" presStyleIdx="2" presStyleCnt="4" custLinFactNeighborY="0">
        <dgm:presLayoutVars>
          <dgm:bulletEnabled/>
        </dgm:presLayoutVars>
      </dgm:prSet>
      <dgm:spPr/>
    </dgm:pt>
    <dgm:pt modelId="{58E1E03B-7AAD-4EB0-AEE0-35D3A7B5F14A}" type="pres">
      <dgm:prSet presAssocID="{88688CDF-0E2E-49A8-A80C-B496746ED5B0}" presName="sp" presStyleCnt="0"/>
      <dgm:spPr/>
    </dgm:pt>
    <dgm:pt modelId="{625973CF-87D7-4494-9F3B-5DD623B4B170}" type="pres">
      <dgm:prSet presAssocID="{B91BB546-1C67-4F48-B0C5-89BC7557A3A5}" presName="linNode" presStyleCnt="0"/>
      <dgm:spPr/>
    </dgm:pt>
    <dgm:pt modelId="{17D8B6B6-63BD-44D4-9349-2555CD8C6263}" type="pres">
      <dgm:prSet presAssocID="{B91BB546-1C67-4F48-B0C5-89BC7557A3A5}" presName="parentText" presStyleLbl="alignNode1" presStyleIdx="3" presStyleCnt="4">
        <dgm:presLayoutVars>
          <dgm:chMax val="1"/>
          <dgm:bulletEnabled/>
        </dgm:presLayoutVars>
      </dgm:prSet>
      <dgm:spPr/>
    </dgm:pt>
    <dgm:pt modelId="{60617C21-0A4F-492F-9D4A-3E8F661BEF61}" type="pres">
      <dgm:prSet presAssocID="{B91BB546-1C67-4F48-B0C5-89BC7557A3A5}" presName="descendantText" presStyleLbl="alignAccFollowNode1" presStyleIdx="3" presStyleCnt="4">
        <dgm:presLayoutVars>
          <dgm:bulletEnabled/>
        </dgm:presLayoutVars>
      </dgm:prSet>
      <dgm:spPr/>
    </dgm:pt>
  </dgm:ptLst>
  <dgm:cxnLst>
    <dgm:cxn modelId="{09E1D003-6805-4B81-B2D2-77D2A216CBC3}" srcId="{E6E40F22-D9F5-42BB-8899-869333D58704}" destId="{9286A08F-5A68-4A3D-9D7A-A8C6D7232FB8}" srcOrd="0" destOrd="0" parTransId="{8EB684ED-0492-4460-9981-84B82B0D7975}" sibTransId="{44931B7C-70D9-4980-95BC-8A77B3FA7330}"/>
    <dgm:cxn modelId="{8E41CC08-5248-4C23-811E-D9EEE3BD6FCA}" srcId="{192EB448-A5F2-40D4-93AB-CA46009BD9A1}" destId="{B91BB546-1C67-4F48-B0C5-89BC7557A3A5}" srcOrd="3" destOrd="0" parTransId="{1E35BFB7-2D1A-46E9-9D61-7C9DC384D4E1}" sibTransId="{8C6B8B17-17AD-48A9-B10B-586B1025941C}"/>
    <dgm:cxn modelId="{21EFBA13-1EF7-4A48-9D30-ED383B87030C}" srcId="{192EB448-A5F2-40D4-93AB-CA46009BD9A1}" destId="{E6E40F22-D9F5-42BB-8899-869333D58704}" srcOrd="0" destOrd="0" parTransId="{21986E0E-6282-4A01-9B8C-77FE8ADDC2C7}" sibTransId="{96DB3D4C-BA28-45B9-9859-5B3E1ED6B7C6}"/>
    <dgm:cxn modelId="{614FE525-B019-43C9-9578-F242E5899E0D}" srcId="{192EB448-A5F2-40D4-93AB-CA46009BD9A1}" destId="{816FCE66-41AE-4C1D-970E-2C1E86B26DA6}" srcOrd="2" destOrd="0" parTransId="{C541D02D-C29B-4DD4-90AE-07B2E2D5F461}" sibTransId="{88688CDF-0E2E-49A8-A80C-B496746ED5B0}"/>
    <dgm:cxn modelId="{4B583437-7060-464D-8429-F455FA90D3CC}" type="presOf" srcId="{E3F5C6B0-168C-4282-A7C8-E0D208EE0D97}" destId="{60617C21-0A4F-492F-9D4A-3E8F661BEF61}" srcOrd="0" destOrd="0" presId="urn:microsoft.com/office/officeart/2016/7/layout/VerticalSolidActionList"/>
    <dgm:cxn modelId="{80123638-61F1-4B1B-A43D-13BD0BBBC362}" type="presOf" srcId="{B91BB546-1C67-4F48-B0C5-89BC7557A3A5}" destId="{17D8B6B6-63BD-44D4-9349-2555CD8C6263}" srcOrd="0" destOrd="0" presId="urn:microsoft.com/office/officeart/2016/7/layout/VerticalSolidActionList"/>
    <dgm:cxn modelId="{587BE03F-D978-4D15-AEEA-EFF47E5CCB30}" srcId="{192EB448-A5F2-40D4-93AB-CA46009BD9A1}" destId="{7E502C5A-8AAC-4185-9702-929748C7F664}" srcOrd="1" destOrd="0" parTransId="{F8A11FBE-83C3-4EBB-ADD3-00DA1A2DA31F}" sibTransId="{7E2DA279-A2D9-4C31-B008-D8C5B1663055}"/>
    <dgm:cxn modelId="{B9EAB68E-3C9E-4D0D-B6B2-4978B5580624}" type="presOf" srcId="{192EB448-A5F2-40D4-93AB-CA46009BD9A1}" destId="{8A948639-5804-488C-96DB-924B6F1CA567}" srcOrd="0" destOrd="0" presId="urn:microsoft.com/office/officeart/2016/7/layout/VerticalSolidActionList"/>
    <dgm:cxn modelId="{BC1B00A5-095B-4C19-AF76-86E59C151C8F}" type="presOf" srcId="{5B5C64D4-2CA4-4A3F-864E-F63FEBFDA82D}" destId="{4AFC9BCB-BCFB-41CB-BB91-52C8E6E99601}" srcOrd="0" destOrd="0" presId="urn:microsoft.com/office/officeart/2016/7/layout/VerticalSolidActionList"/>
    <dgm:cxn modelId="{3DAA42A5-9C57-4292-B99A-062EA0D03811}" srcId="{B91BB546-1C67-4F48-B0C5-89BC7557A3A5}" destId="{E3F5C6B0-168C-4282-A7C8-E0D208EE0D97}" srcOrd="0" destOrd="0" parTransId="{51C3BDFD-CB20-4548-BF8C-42D1D8F6775D}" sibTransId="{CE796D06-DB64-44CC-9522-F1A9FDC9DD27}"/>
    <dgm:cxn modelId="{80B66FC9-9D3E-44B0-AC2F-9B2D2FE88300}" type="presOf" srcId="{E6E40F22-D9F5-42BB-8899-869333D58704}" destId="{A8A417EB-0214-4793-B9A7-0CD78AF4AB1D}" srcOrd="0" destOrd="0" presId="urn:microsoft.com/office/officeart/2016/7/layout/VerticalSolidActionList"/>
    <dgm:cxn modelId="{662B16DD-C8BA-4389-9788-8B965AD24EC8}" type="presOf" srcId="{50652DEE-F0AF-4F9D-8E87-AD16D7AD4FCF}" destId="{0ED26A28-EEA2-4555-9400-2D86C4B61D5C}" srcOrd="0" destOrd="0" presId="urn:microsoft.com/office/officeart/2016/7/layout/VerticalSolidActionList"/>
    <dgm:cxn modelId="{3786A6E0-9388-45E0-ACE7-271112E37CDF}" type="presOf" srcId="{9286A08F-5A68-4A3D-9D7A-A8C6D7232FB8}" destId="{DB819953-97B9-4E65-9174-2B9D905D98E5}" srcOrd="0" destOrd="0" presId="urn:microsoft.com/office/officeart/2016/7/layout/VerticalSolidActionList"/>
    <dgm:cxn modelId="{DFFF0DED-CA39-4C07-979F-D254DD38D821}" srcId="{7E502C5A-8AAC-4185-9702-929748C7F664}" destId="{50652DEE-F0AF-4F9D-8E87-AD16D7AD4FCF}" srcOrd="0" destOrd="0" parTransId="{BD34D082-5100-425D-9A52-AC0303CDF44D}" sibTransId="{3CAE0FE9-DED2-4A1D-86BE-BEB8333A158B}"/>
    <dgm:cxn modelId="{2B5920EF-5A59-4E5B-A303-3D56812D53E0}" type="presOf" srcId="{816FCE66-41AE-4C1D-970E-2C1E86B26DA6}" destId="{D44A92BE-1F5C-4279-B665-0E190029047E}" srcOrd="0" destOrd="0" presId="urn:microsoft.com/office/officeart/2016/7/layout/VerticalSolidActionList"/>
    <dgm:cxn modelId="{9EFA34F0-4E4F-4E00-A715-60C35E427DEA}" srcId="{816FCE66-41AE-4C1D-970E-2C1E86B26DA6}" destId="{5B5C64D4-2CA4-4A3F-864E-F63FEBFDA82D}" srcOrd="0" destOrd="0" parTransId="{9E1B11CC-8CF8-4ECD-A808-2A0593F185AA}" sibTransId="{B78FA359-6EC7-4AEC-9264-BDE3CB4FAA19}"/>
    <dgm:cxn modelId="{CA65BBFB-AED5-4BD5-ABE4-67C9813E9F71}" type="presOf" srcId="{7E502C5A-8AAC-4185-9702-929748C7F664}" destId="{979D9D11-3F04-447C-8F14-47F70F8D2C52}" srcOrd="0" destOrd="0" presId="urn:microsoft.com/office/officeart/2016/7/layout/VerticalSolidActionList"/>
    <dgm:cxn modelId="{4D7A762E-6D66-48FC-A4FA-E70BCF4C1BC5}" type="presParOf" srcId="{8A948639-5804-488C-96DB-924B6F1CA567}" destId="{139A747A-7346-4FD9-A94F-183B8025B425}" srcOrd="0" destOrd="0" presId="urn:microsoft.com/office/officeart/2016/7/layout/VerticalSolidActionList"/>
    <dgm:cxn modelId="{C5765080-2B2E-4154-8928-8AF01B98C051}" type="presParOf" srcId="{139A747A-7346-4FD9-A94F-183B8025B425}" destId="{A8A417EB-0214-4793-B9A7-0CD78AF4AB1D}" srcOrd="0" destOrd="0" presId="urn:microsoft.com/office/officeart/2016/7/layout/VerticalSolidActionList"/>
    <dgm:cxn modelId="{2E909668-643A-48A4-98D1-DAF1F1475BB8}" type="presParOf" srcId="{139A747A-7346-4FD9-A94F-183B8025B425}" destId="{DB819953-97B9-4E65-9174-2B9D905D98E5}" srcOrd="1" destOrd="0" presId="urn:microsoft.com/office/officeart/2016/7/layout/VerticalSolidActionList"/>
    <dgm:cxn modelId="{F60EC5B4-44CA-4AAB-97DA-0C8EB006A9D7}" type="presParOf" srcId="{8A948639-5804-488C-96DB-924B6F1CA567}" destId="{D6BE9D72-D5C0-4259-945C-A7732DF266EC}" srcOrd="1" destOrd="0" presId="urn:microsoft.com/office/officeart/2016/7/layout/VerticalSolidActionList"/>
    <dgm:cxn modelId="{1164BFA3-AB9C-4F42-85F6-1F06CD4D7A5D}" type="presParOf" srcId="{8A948639-5804-488C-96DB-924B6F1CA567}" destId="{378933C2-B4B9-45AC-989C-0649DBFD9735}" srcOrd="2" destOrd="0" presId="urn:microsoft.com/office/officeart/2016/7/layout/VerticalSolidActionList"/>
    <dgm:cxn modelId="{02691848-AD67-4D55-BA6B-9AA0FC689335}" type="presParOf" srcId="{378933C2-B4B9-45AC-989C-0649DBFD9735}" destId="{979D9D11-3F04-447C-8F14-47F70F8D2C52}" srcOrd="0" destOrd="0" presId="urn:microsoft.com/office/officeart/2016/7/layout/VerticalSolidActionList"/>
    <dgm:cxn modelId="{BC509308-D1E2-4A75-8F85-D431F9DA30AA}" type="presParOf" srcId="{378933C2-B4B9-45AC-989C-0649DBFD9735}" destId="{0ED26A28-EEA2-4555-9400-2D86C4B61D5C}" srcOrd="1" destOrd="0" presId="urn:microsoft.com/office/officeart/2016/7/layout/VerticalSolidActionList"/>
    <dgm:cxn modelId="{C4D9131F-36DD-4B84-8634-EB52DAF5D3D1}" type="presParOf" srcId="{8A948639-5804-488C-96DB-924B6F1CA567}" destId="{B539B230-FA89-440A-B71F-F4699D5F3D2D}" srcOrd="3" destOrd="0" presId="urn:microsoft.com/office/officeart/2016/7/layout/VerticalSolidActionList"/>
    <dgm:cxn modelId="{416F4436-7381-4859-9021-A743FB5E597D}" type="presParOf" srcId="{8A948639-5804-488C-96DB-924B6F1CA567}" destId="{9987C9B4-0ECC-432B-AC4B-9935531D095C}" srcOrd="4" destOrd="0" presId="urn:microsoft.com/office/officeart/2016/7/layout/VerticalSolidActionList"/>
    <dgm:cxn modelId="{50BB93EE-5F43-4478-BC8C-6532074EB8BB}" type="presParOf" srcId="{9987C9B4-0ECC-432B-AC4B-9935531D095C}" destId="{D44A92BE-1F5C-4279-B665-0E190029047E}" srcOrd="0" destOrd="0" presId="urn:microsoft.com/office/officeart/2016/7/layout/VerticalSolidActionList"/>
    <dgm:cxn modelId="{077D519E-8E44-4842-98A3-816644C00087}" type="presParOf" srcId="{9987C9B4-0ECC-432B-AC4B-9935531D095C}" destId="{4AFC9BCB-BCFB-41CB-BB91-52C8E6E99601}" srcOrd="1" destOrd="0" presId="urn:microsoft.com/office/officeart/2016/7/layout/VerticalSolidActionList"/>
    <dgm:cxn modelId="{FA909FD7-3663-4948-AED2-34BDD370A0D3}" type="presParOf" srcId="{8A948639-5804-488C-96DB-924B6F1CA567}" destId="{58E1E03B-7AAD-4EB0-AEE0-35D3A7B5F14A}" srcOrd="5" destOrd="0" presId="urn:microsoft.com/office/officeart/2016/7/layout/VerticalSolidActionList"/>
    <dgm:cxn modelId="{8C3FFE6B-32FE-41BA-88C4-102853B8F970}" type="presParOf" srcId="{8A948639-5804-488C-96DB-924B6F1CA567}" destId="{625973CF-87D7-4494-9F3B-5DD623B4B170}" srcOrd="6" destOrd="0" presId="urn:microsoft.com/office/officeart/2016/7/layout/VerticalSolidActionList"/>
    <dgm:cxn modelId="{5CCC5A68-912E-4AEB-99AF-FA8EE4771980}" type="presParOf" srcId="{625973CF-87D7-4494-9F3B-5DD623B4B170}" destId="{17D8B6B6-63BD-44D4-9349-2555CD8C6263}" srcOrd="0" destOrd="0" presId="urn:microsoft.com/office/officeart/2016/7/layout/VerticalSolidActionList"/>
    <dgm:cxn modelId="{FE5952AD-244D-4E83-B4D6-AF6A38B09EE8}" type="presParOf" srcId="{625973CF-87D7-4494-9F3B-5DD623B4B170}" destId="{60617C21-0A4F-492F-9D4A-3E8F661BEF61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865794E-2C54-4164-B047-7557BA505875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8E213877-E569-4F5D-BCA7-A1541672F5D4}">
      <dgm:prSet custT="1"/>
      <dgm:spPr/>
      <dgm:t>
        <a:bodyPr/>
        <a:lstStyle/>
        <a:p>
          <a:r>
            <a:rPr lang="en-US" sz="2200" b="1"/>
            <a:t>Gently check in without pressuring them to talk</a:t>
          </a:r>
        </a:p>
      </dgm:t>
    </dgm:pt>
    <dgm:pt modelId="{EABA4372-5AD9-46A9-B07E-D0E732C5C501}" type="parTrans" cxnId="{8F3B4BF7-8DE4-4D50-9194-67165CAC0307}">
      <dgm:prSet/>
      <dgm:spPr/>
      <dgm:t>
        <a:bodyPr/>
        <a:lstStyle/>
        <a:p>
          <a:endParaRPr lang="en-US"/>
        </a:p>
      </dgm:t>
    </dgm:pt>
    <dgm:pt modelId="{79507F27-DE06-4B7F-895D-16C08CA5C394}" type="sibTrans" cxnId="{8F3B4BF7-8DE4-4D50-9194-67165CAC0307}">
      <dgm:prSet/>
      <dgm:spPr/>
      <dgm:t>
        <a:bodyPr/>
        <a:lstStyle/>
        <a:p>
          <a:endParaRPr lang="en-US"/>
        </a:p>
      </dgm:t>
    </dgm:pt>
    <dgm:pt modelId="{C48E1CCF-4EBE-4A69-9450-70FE2DD32044}">
      <dgm:prSet custT="1"/>
      <dgm:spPr/>
      <dgm:t>
        <a:bodyPr/>
        <a:lstStyle/>
        <a:p>
          <a:r>
            <a:rPr lang="en-US" sz="2200" b="1" dirty="0"/>
            <a:t>Avoid pushing for details if they are resistant</a:t>
          </a:r>
        </a:p>
      </dgm:t>
    </dgm:pt>
    <dgm:pt modelId="{AFFE157E-26CF-493A-8439-E50539B5C2D3}" type="parTrans" cxnId="{FFB1A053-04C3-49FC-8EB7-8A64DB6979D1}">
      <dgm:prSet/>
      <dgm:spPr/>
      <dgm:t>
        <a:bodyPr/>
        <a:lstStyle/>
        <a:p>
          <a:endParaRPr lang="en-US"/>
        </a:p>
      </dgm:t>
    </dgm:pt>
    <dgm:pt modelId="{F6AD1309-467F-44CF-B595-D8B3907C330F}" type="sibTrans" cxnId="{FFB1A053-04C3-49FC-8EB7-8A64DB6979D1}">
      <dgm:prSet/>
      <dgm:spPr/>
      <dgm:t>
        <a:bodyPr/>
        <a:lstStyle/>
        <a:p>
          <a:endParaRPr lang="en-US"/>
        </a:p>
      </dgm:t>
    </dgm:pt>
    <dgm:pt modelId="{37DAFEBD-07A6-4787-8E01-90596E1ECF5C}">
      <dgm:prSet custT="1"/>
      <dgm:spPr/>
      <dgm:t>
        <a:bodyPr/>
        <a:lstStyle/>
        <a:p>
          <a:r>
            <a:rPr lang="en-US" sz="2200" b="1"/>
            <a:t>Create consistent opportunities for connection</a:t>
          </a:r>
        </a:p>
      </dgm:t>
    </dgm:pt>
    <dgm:pt modelId="{3E975404-0025-4920-A718-105FA5D2CBCB}" type="parTrans" cxnId="{6C589B34-911E-4304-B747-494ABC9BD83C}">
      <dgm:prSet/>
      <dgm:spPr/>
      <dgm:t>
        <a:bodyPr/>
        <a:lstStyle/>
        <a:p>
          <a:endParaRPr lang="en-US"/>
        </a:p>
      </dgm:t>
    </dgm:pt>
    <dgm:pt modelId="{AE17499B-4DC7-4C70-8AF5-AE0CA64F9CCD}" type="sibTrans" cxnId="{6C589B34-911E-4304-B747-494ABC9BD83C}">
      <dgm:prSet/>
      <dgm:spPr/>
      <dgm:t>
        <a:bodyPr/>
        <a:lstStyle/>
        <a:p>
          <a:endParaRPr lang="en-US"/>
        </a:p>
      </dgm:t>
    </dgm:pt>
    <dgm:pt modelId="{B9A7D6F2-95C0-43AF-915A-DB5F21CC1F51}">
      <dgm:prSet custT="1"/>
      <dgm:spPr/>
      <dgm:t>
        <a:bodyPr/>
        <a:lstStyle/>
        <a:p>
          <a:r>
            <a:rPr lang="en-US" sz="2200" b="1"/>
            <a:t>Encourage them to discuss their emotions over the situation</a:t>
          </a:r>
        </a:p>
      </dgm:t>
    </dgm:pt>
    <dgm:pt modelId="{DD050E2F-B5CF-46AA-A324-B9EE05A630DB}" type="parTrans" cxnId="{CB31D71D-E6D5-4B98-B67B-483E1BD810D3}">
      <dgm:prSet/>
      <dgm:spPr/>
      <dgm:t>
        <a:bodyPr/>
        <a:lstStyle/>
        <a:p>
          <a:endParaRPr lang="en-US"/>
        </a:p>
      </dgm:t>
    </dgm:pt>
    <dgm:pt modelId="{DAD9078C-1B35-46B3-9964-895B48E9241F}" type="sibTrans" cxnId="{CB31D71D-E6D5-4B98-B67B-483E1BD810D3}">
      <dgm:prSet/>
      <dgm:spPr/>
      <dgm:t>
        <a:bodyPr/>
        <a:lstStyle/>
        <a:p>
          <a:endParaRPr lang="en-US"/>
        </a:p>
      </dgm:t>
    </dgm:pt>
    <dgm:pt modelId="{9275F792-CCC4-4BAC-9010-A98F06282227}">
      <dgm:prSet custT="1"/>
      <dgm:spPr/>
      <dgm:t>
        <a:bodyPr/>
        <a:lstStyle/>
        <a:p>
          <a:r>
            <a:rPr lang="en-US" sz="2200" b="1"/>
            <a:t>Pay attention to nonverbal signs of distress</a:t>
          </a:r>
        </a:p>
      </dgm:t>
    </dgm:pt>
    <dgm:pt modelId="{EE6A6845-21BA-4FDB-A1E5-DFCE1C7B38BD}" type="parTrans" cxnId="{CBEA8004-2F47-40EE-9A4F-03669C0F6329}">
      <dgm:prSet/>
      <dgm:spPr/>
      <dgm:t>
        <a:bodyPr/>
        <a:lstStyle/>
        <a:p>
          <a:endParaRPr lang="en-US"/>
        </a:p>
      </dgm:t>
    </dgm:pt>
    <dgm:pt modelId="{5DB90889-FDA3-448D-93F2-611C27BA1422}" type="sibTrans" cxnId="{CBEA8004-2F47-40EE-9A4F-03669C0F6329}">
      <dgm:prSet/>
      <dgm:spPr/>
      <dgm:t>
        <a:bodyPr/>
        <a:lstStyle/>
        <a:p>
          <a:endParaRPr lang="en-US"/>
        </a:p>
      </dgm:t>
    </dgm:pt>
    <dgm:pt modelId="{6331F6AD-CBBF-4B32-9766-C3CBAFF65028}">
      <dgm:prSet custT="1"/>
      <dgm:spPr/>
      <dgm:t>
        <a:bodyPr/>
        <a:lstStyle/>
        <a:p>
          <a:r>
            <a:rPr lang="en-US" sz="2200" b="1"/>
            <a:t>Normalize seeking outside help or peer support</a:t>
          </a:r>
        </a:p>
      </dgm:t>
    </dgm:pt>
    <dgm:pt modelId="{561048B7-28CC-41E4-8EBE-386B1A241E93}" type="parTrans" cxnId="{EFE58751-7044-4B8C-8FD5-B52BB61FB69A}">
      <dgm:prSet/>
      <dgm:spPr/>
      <dgm:t>
        <a:bodyPr/>
        <a:lstStyle/>
        <a:p>
          <a:endParaRPr lang="en-US"/>
        </a:p>
      </dgm:t>
    </dgm:pt>
    <dgm:pt modelId="{B660849F-32C3-4098-8D7E-46A5DAC22063}" type="sibTrans" cxnId="{EFE58751-7044-4B8C-8FD5-B52BB61FB69A}">
      <dgm:prSet/>
      <dgm:spPr/>
      <dgm:t>
        <a:bodyPr/>
        <a:lstStyle/>
        <a:p>
          <a:endParaRPr lang="en-US"/>
        </a:p>
      </dgm:t>
    </dgm:pt>
    <dgm:pt modelId="{1704A562-D026-4C84-9396-07F981AEECAB}" type="pres">
      <dgm:prSet presAssocID="{1865794E-2C54-4164-B047-7557BA505875}" presName="Name0" presStyleCnt="0">
        <dgm:presLayoutVars>
          <dgm:dir/>
          <dgm:resizeHandles val="exact"/>
        </dgm:presLayoutVars>
      </dgm:prSet>
      <dgm:spPr/>
    </dgm:pt>
    <dgm:pt modelId="{5288C228-C90B-464F-89AD-ABA829292A39}" type="pres">
      <dgm:prSet presAssocID="{8E213877-E569-4F5D-BCA7-A1541672F5D4}" presName="node" presStyleLbl="node1" presStyleIdx="0" presStyleCnt="6">
        <dgm:presLayoutVars>
          <dgm:bulletEnabled val="1"/>
        </dgm:presLayoutVars>
      </dgm:prSet>
      <dgm:spPr/>
    </dgm:pt>
    <dgm:pt modelId="{95E8BD9D-4C4D-414A-B364-C33FB91AF351}" type="pres">
      <dgm:prSet presAssocID="{79507F27-DE06-4B7F-895D-16C08CA5C394}" presName="sibTrans" presStyleLbl="sibTrans1D1" presStyleIdx="0" presStyleCnt="5"/>
      <dgm:spPr/>
    </dgm:pt>
    <dgm:pt modelId="{D303F90A-623F-4166-9BF8-8D9A5BDA48FF}" type="pres">
      <dgm:prSet presAssocID="{79507F27-DE06-4B7F-895D-16C08CA5C394}" presName="connectorText" presStyleLbl="sibTrans1D1" presStyleIdx="0" presStyleCnt="5"/>
      <dgm:spPr/>
    </dgm:pt>
    <dgm:pt modelId="{7089841F-7D40-450A-BA12-6DF3C26EBD77}" type="pres">
      <dgm:prSet presAssocID="{C48E1CCF-4EBE-4A69-9450-70FE2DD32044}" presName="node" presStyleLbl="node1" presStyleIdx="1" presStyleCnt="6">
        <dgm:presLayoutVars>
          <dgm:bulletEnabled val="1"/>
        </dgm:presLayoutVars>
      </dgm:prSet>
      <dgm:spPr/>
    </dgm:pt>
    <dgm:pt modelId="{22A02578-5E3A-4AC2-B372-0E05128235EA}" type="pres">
      <dgm:prSet presAssocID="{F6AD1309-467F-44CF-B595-D8B3907C330F}" presName="sibTrans" presStyleLbl="sibTrans1D1" presStyleIdx="1" presStyleCnt="5"/>
      <dgm:spPr/>
    </dgm:pt>
    <dgm:pt modelId="{58F4B3B7-BF30-443C-A213-0BF31D28DEC7}" type="pres">
      <dgm:prSet presAssocID="{F6AD1309-467F-44CF-B595-D8B3907C330F}" presName="connectorText" presStyleLbl="sibTrans1D1" presStyleIdx="1" presStyleCnt="5"/>
      <dgm:spPr/>
    </dgm:pt>
    <dgm:pt modelId="{E9B3286A-5EF7-4308-9857-59F80BC67B0D}" type="pres">
      <dgm:prSet presAssocID="{37DAFEBD-07A6-4787-8E01-90596E1ECF5C}" presName="node" presStyleLbl="node1" presStyleIdx="2" presStyleCnt="6">
        <dgm:presLayoutVars>
          <dgm:bulletEnabled val="1"/>
        </dgm:presLayoutVars>
      </dgm:prSet>
      <dgm:spPr/>
    </dgm:pt>
    <dgm:pt modelId="{2AE26C12-BD2A-4626-9252-317BE43776EC}" type="pres">
      <dgm:prSet presAssocID="{AE17499B-4DC7-4C70-8AF5-AE0CA64F9CCD}" presName="sibTrans" presStyleLbl="sibTrans1D1" presStyleIdx="2" presStyleCnt="5"/>
      <dgm:spPr/>
    </dgm:pt>
    <dgm:pt modelId="{23F4AC98-5D08-42BD-BB03-3793AE165282}" type="pres">
      <dgm:prSet presAssocID="{AE17499B-4DC7-4C70-8AF5-AE0CA64F9CCD}" presName="connectorText" presStyleLbl="sibTrans1D1" presStyleIdx="2" presStyleCnt="5"/>
      <dgm:spPr/>
    </dgm:pt>
    <dgm:pt modelId="{CA7F6C5A-8A7C-438E-AD9F-692655DE8361}" type="pres">
      <dgm:prSet presAssocID="{B9A7D6F2-95C0-43AF-915A-DB5F21CC1F51}" presName="node" presStyleLbl="node1" presStyleIdx="3" presStyleCnt="6">
        <dgm:presLayoutVars>
          <dgm:bulletEnabled val="1"/>
        </dgm:presLayoutVars>
      </dgm:prSet>
      <dgm:spPr/>
    </dgm:pt>
    <dgm:pt modelId="{ACBE1942-28FD-425D-B26C-A9C32D0020F9}" type="pres">
      <dgm:prSet presAssocID="{DAD9078C-1B35-46B3-9964-895B48E9241F}" presName="sibTrans" presStyleLbl="sibTrans1D1" presStyleIdx="3" presStyleCnt="5"/>
      <dgm:spPr/>
    </dgm:pt>
    <dgm:pt modelId="{39C06284-824C-47E4-B7EF-9F7C02E4D324}" type="pres">
      <dgm:prSet presAssocID="{DAD9078C-1B35-46B3-9964-895B48E9241F}" presName="connectorText" presStyleLbl="sibTrans1D1" presStyleIdx="3" presStyleCnt="5"/>
      <dgm:spPr/>
    </dgm:pt>
    <dgm:pt modelId="{D7E682E4-53DC-4BE3-BFB9-83645CD3FFCC}" type="pres">
      <dgm:prSet presAssocID="{6331F6AD-CBBF-4B32-9766-C3CBAFF65028}" presName="node" presStyleLbl="node1" presStyleIdx="4" presStyleCnt="6">
        <dgm:presLayoutVars>
          <dgm:bulletEnabled val="1"/>
        </dgm:presLayoutVars>
      </dgm:prSet>
      <dgm:spPr/>
    </dgm:pt>
    <dgm:pt modelId="{5C66A6C6-7385-4F73-893D-D48DAFD4D1CE}" type="pres">
      <dgm:prSet presAssocID="{B660849F-32C3-4098-8D7E-46A5DAC22063}" presName="sibTrans" presStyleLbl="sibTrans1D1" presStyleIdx="4" presStyleCnt="5"/>
      <dgm:spPr/>
    </dgm:pt>
    <dgm:pt modelId="{77DAF3B8-FBF6-40A1-ABE7-39A351D88457}" type="pres">
      <dgm:prSet presAssocID="{B660849F-32C3-4098-8D7E-46A5DAC22063}" presName="connectorText" presStyleLbl="sibTrans1D1" presStyleIdx="4" presStyleCnt="5"/>
      <dgm:spPr/>
    </dgm:pt>
    <dgm:pt modelId="{DAE41163-4436-4EE1-A501-530E2563DB09}" type="pres">
      <dgm:prSet presAssocID="{9275F792-CCC4-4BAC-9010-A98F06282227}" presName="node" presStyleLbl="node1" presStyleIdx="5" presStyleCnt="6">
        <dgm:presLayoutVars>
          <dgm:bulletEnabled val="1"/>
        </dgm:presLayoutVars>
      </dgm:prSet>
      <dgm:spPr/>
    </dgm:pt>
  </dgm:ptLst>
  <dgm:cxnLst>
    <dgm:cxn modelId="{4E4C8201-0074-4CF5-86A7-84697DC0044A}" type="presOf" srcId="{B660849F-32C3-4098-8D7E-46A5DAC22063}" destId="{5C66A6C6-7385-4F73-893D-D48DAFD4D1CE}" srcOrd="0" destOrd="0" presId="urn:microsoft.com/office/officeart/2016/7/layout/RepeatingBendingProcessNew"/>
    <dgm:cxn modelId="{CBEA8004-2F47-40EE-9A4F-03669C0F6329}" srcId="{1865794E-2C54-4164-B047-7557BA505875}" destId="{9275F792-CCC4-4BAC-9010-A98F06282227}" srcOrd="5" destOrd="0" parTransId="{EE6A6845-21BA-4FDB-A1E5-DFCE1C7B38BD}" sibTransId="{5DB90889-FDA3-448D-93F2-611C27BA1422}"/>
    <dgm:cxn modelId="{CB31D71D-E6D5-4B98-B67B-483E1BD810D3}" srcId="{1865794E-2C54-4164-B047-7557BA505875}" destId="{B9A7D6F2-95C0-43AF-915A-DB5F21CC1F51}" srcOrd="3" destOrd="0" parTransId="{DD050E2F-B5CF-46AA-A324-B9EE05A630DB}" sibTransId="{DAD9078C-1B35-46B3-9964-895B48E9241F}"/>
    <dgm:cxn modelId="{71673721-F2B7-4D4C-B93D-423BEE7AA9B2}" type="presOf" srcId="{6331F6AD-CBBF-4B32-9766-C3CBAFF65028}" destId="{D7E682E4-53DC-4BE3-BFB9-83645CD3FFCC}" srcOrd="0" destOrd="0" presId="urn:microsoft.com/office/officeart/2016/7/layout/RepeatingBendingProcessNew"/>
    <dgm:cxn modelId="{6C589B34-911E-4304-B747-494ABC9BD83C}" srcId="{1865794E-2C54-4164-B047-7557BA505875}" destId="{37DAFEBD-07A6-4787-8E01-90596E1ECF5C}" srcOrd="2" destOrd="0" parTransId="{3E975404-0025-4920-A718-105FA5D2CBCB}" sibTransId="{AE17499B-4DC7-4C70-8AF5-AE0CA64F9CCD}"/>
    <dgm:cxn modelId="{E6144337-CA04-4DE9-A7A8-CA33A2CBB67F}" type="presOf" srcId="{79507F27-DE06-4B7F-895D-16C08CA5C394}" destId="{D303F90A-623F-4166-9BF8-8D9A5BDA48FF}" srcOrd="1" destOrd="0" presId="urn:microsoft.com/office/officeart/2016/7/layout/RepeatingBendingProcessNew"/>
    <dgm:cxn modelId="{F04CFF5B-0972-4A35-9328-D7779D21F850}" type="presOf" srcId="{AE17499B-4DC7-4C70-8AF5-AE0CA64F9CCD}" destId="{2AE26C12-BD2A-4626-9252-317BE43776EC}" srcOrd="0" destOrd="0" presId="urn:microsoft.com/office/officeart/2016/7/layout/RepeatingBendingProcessNew"/>
    <dgm:cxn modelId="{94FD955E-8571-4E72-84D6-42CE8AD5D677}" type="presOf" srcId="{9275F792-CCC4-4BAC-9010-A98F06282227}" destId="{DAE41163-4436-4EE1-A501-530E2563DB09}" srcOrd="0" destOrd="0" presId="urn:microsoft.com/office/officeart/2016/7/layout/RepeatingBendingProcessNew"/>
    <dgm:cxn modelId="{A7801045-D66F-4E43-BB84-CE2DD9D622EE}" type="presOf" srcId="{B9A7D6F2-95C0-43AF-915A-DB5F21CC1F51}" destId="{CA7F6C5A-8A7C-438E-AD9F-692655DE8361}" srcOrd="0" destOrd="0" presId="urn:microsoft.com/office/officeart/2016/7/layout/RepeatingBendingProcessNew"/>
    <dgm:cxn modelId="{2B9F656E-6DA6-438A-A8A5-49CF5D0DAFA2}" type="presOf" srcId="{DAD9078C-1B35-46B3-9964-895B48E9241F}" destId="{39C06284-824C-47E4-B7EF-9F7C02E4D324}" srcOrd="1" destOrd="0" presId="urn:microsoft.com/office/officeart/2016/7/layout/RepeatingBendingProcessNew"/>
    <dgm:cxn modelId="{B7F06D4E-7F85-4E25-B5ED-2D07B579B349}" type="presOf" srcId="{37DAFEBD-07A6-4787-8E01-90596E1ECF5C}" destId="{E9B3286A-5EF7-4308-9857-59F80BC67B0D}" srcOrd="0" destOrd="0" presId="urn:microsoft.com/office/officeart/2016/7/layout/RepeatingBendingProcessNew"/>
    <dgm:cxn modelId="{B5CF956F-E3D9-4959-ACA1-456BE6E9985A}" type="presOf" srcId="{B660849F-32C3-4098-8D7E-46A5DAC22063}" destId="{77DAF3B8-FBF6-40A1-ABE7-39A351D88457}" srcOrd="1" destOrd="0" presId="urn:microsoft.com/office/officeart/2016/7/layout/RepeatingBendingProcessNew"/>
    <dgm:cxn modelId="{38ED0471-DE4F-43B9-882A-AAD7D86D048D}" type="presOf" srcId="{DAD9078C-1B35-46B3-9964-895B48E9241F}" destId="{ACBE1942-28FD-425D-B26C-A9C32D0020F9}" srcOrd="0" destOrd="0" presId="urn:microsoft.com/office/officeart/2016/7/layout/RepeatingBendingProcessNew"/>
    <dgm:cxn modelId="{16CB6651-C834-4051-875C-BAE4E3D18187}" type="presOf" srcId="{AE17499B-4DC7-4C70-8AF5-AE0CA64F9CCD}" destId="{23F4AC98-5D08-42BD-BB03-3793AE165282}" srcOrd="1" destOrd="0" presId="urn:microsoft.com/office/officeart/2016/7/layout/RepeatingBendingProcessNew"/>
    <dgm:cxn modelId="{EFE58751-7044-4B8C-8FD5-B52BB61FB69A}" srcId="{1865794E-2C54-4164-B047-7557BA505875}" destId="{6331F6AD-CBBF-4B32-9766-C3CBAFF65028}" srcOrd="4" destOrd="0" parTransId="{561048B7-28CC-41E4-8EBE-386B1A241E93}" sibTransId="{B660849F-32C3-4098-8D7E-46A5DAC22063}"/>
    <dgm:cxn modelId="{FFB1A053-04C3-49FC-8EB7-8A64DB6979D1}" srcId="{1865794E-2C54-4164-B047-7557BA505875}" destId="{C48E1CCF-4EBE-4A69-9450-70FE2DD32044}" srcOrd="1" destOrd="0" parTransId="{AFFE157E-26CF-493A-8439-E50539B5C2D3}" sibTransId="{F6AD1309-467F-44CF-B595-D8B3907C330F}"/>
    <dgm:cxn modelId="{E13E2A9F-5138-4FF1-8042-AFE1118F7CE0}" type="presOf" srcId="{C48E1CCF-4EBE-4A69-9450-70FE2DD32044}" destId="{7089841F-7D40-450A-BA12-6DF3C26EBD77}" srcOrd="0" destOrd="0" presId="urn:microsoft.com/office/officeart/2016/7/layout/RepeatingBendingProcessNew"/>
    <dgm:cxn modelId="{FBCE13AF-ECAC-4553-9C9D-B8C40AE835D0}" type="presOf" srcId="{79507F27-DE06-4B7F-895D-16C08CA5C394}" destId="{95E8BD9D-4C4D-414A-B364-C33FB91AF351}" srcOrd="0" destOrd="0" presId="urn:microsoft.com/office/officeart/2016/7/layout/RepeatingBendingProcessNew"/>
    <dgm:cxn modelId="{8C1045B0-98BF-4367-A414-1AEB84C21EEA}" type="presOf" srcId="{F6AD1309-467F-44CF-B595-D8B3907C330F}" destId="{58F4B3B7-BF30-443C-A213-0BF31D28DEC7}" srcOrd="1" destOrd="0" presId="urn:microsoft.com/office/officeart/2016/7/layout/RepeatingBendingProcessNew"/>
    <dgm:cxn modelId="{FDF192CC-6A83-44AB-B51A-472C2425D7CE}" type="presOf" srcId="{8E213877-E569-4F5D-BCA7-A1541672F5D4}" destId="{5288C228-C90B-464F-89AD-ABA829292A39}" srcOrd="0" destOrd="0" presId="urn:microsoft.com/office/officeart/2016/7/layout/RepeatingBendingProcessNew"/>
    <dgm:cxn modelId="{CB666EDD-4709-43D8-AC83-74865F251EAE}" type="presOf" srcId="{1865794E-2C54-4164-B047-7557BA505875}" destId="{1704A562-D026-4C84-9396-07F981AEECAB}" srcOrd="0" destOrd="0" presId="urn:microsoft.com/office/officeart/2016/7/layout/RepeatingBendingProcessNew"/>
    <dgm:cxn modelId="{36DB98E0-1595-4308-A641-E7DA1A94349C}" type="presOf" srcId="{F6AD1309-467F-44CF-B595-D8B3907C330F}" destId="{22A02578-5E3A-4AC2-B372-0E05128235EA}" srcOrd="0" destOrd="0" presId="urn:microsoft.com/office/officeart/2016/7/layout/RepeatingBendingProcessNew"/>
    <dgm:cxn modelId="{8F3B4BF7-8DE4-4D50-9194-67165CAC0307}" srcId="{1865794E-2C54-4164-B047-7557BA505875}" destId="{8E213877-E569-4F5D-BCA7-A1541672F5D4}" srcOrd="0" destOrd="0" parTransId="{EABA4372-5AD9-46A9-B07E-D0E732C5C501}" sibTransId="{79507F27-DE06-4B7F-895D-16C08CA5C394}"/>
    <dgm:cxn modelId="{21C1C535-76AC-4B50-A70C-9DC9456915FB}" type="presParOf" srcId="{1704A562-D026-4C84-9396-07F981AEECAB}" destId="{5288C228-C90B-464F-89AD-ABA829292A39}" srcOrd="0" destOrd="0" presId="urn:microsoft.com/office/officeart/2016/7/layout/RepeatingBendingProcessNew"/>
    <dgm:cxn modelId="{8DA91F8D-610E-4A25-A3BB-E38FB51A257B}" type="presParOf" srcId="{1704A562-D026-4C84-9396-07F981AEECAB}" destId="{95E8BD9D-4C4D-414A-B364-C33FB91AF351}" srcOrd="1" destOrd="0" presId="urn:microsoft.com/office/officeart/2016/7/layout/RepeatingBendingProcessNew"/>
    <dgm:cxn modelId="{82078C06-67AC-4FE5-8BA2-CDFDA683BB67}" type="presParOf" srcId="{95E8BD9D-4C4D-414A-B364-C33FB91AF351}" destId="{D303F90A-623F-4166-9BF8-8D9A5BDA48FF}" srcOrd="0" destOrd="0" presId="urn:microsoft.com/office/officeart/2016/7/layout/RepeatingBendingProcessNew"/>
    <dgm:cxn modelId="{05E63BC0-281E-4AB2-9894-56CB0293EECF}" type="presParOf" srcId="{1704A562-D026-4C84-9396-07F981AEECAB}" destId="{7089841F-7D40-450A-BA12-6DF3C26EBD77}" srcOrd="2" destOrd="0" presId="urn:microsoft.com/office/officeart/2016/7/layout/RepeatingBendingProcessNew"/>
    <dgm:cxn modelId="{B13E507B-7277-4A40-9BF7-7C07C9C48215}" type="presParOf" srcId="{1704A562-D026-4C84-9396-07F981AEECAB}" destId="{22A02578-5E3A-4AC2-B372-0E05128235EA}" srcOrd="3" destOrd="0" presId="urn:microsoft.com/office/officeart/2016/7/layout/RepeatingBendingProcessNew"/>
    <dgm:cxn modelId="{00F76AFC-5FC1-4946-88D1-7EE84668FC93}" type="presParOf" srcId="{22A02578-5E3A-4AC2-B372-0E05128235EA}" destId="{58F4B3B7-BF30-443C-A213-0BF31D28DEC7}" srcOrd="0" destOrd="0" presId="urn:microsoft.com/office/officeart/2016/7/layout/RepeatingBendingProcessNew"/>
    <dgm:cxn modelId="{8078926E-D978-4637-914E-1ADF9E8876FE}" type="presParOf" srcId="{1704A562-D026-4C84-9396-07F981AEECAB}" destId="{E9B3286A-5EF7-4308-9857-59F80BC67B0D}" srcOrd="4" destOrd="0" presId="urn:microsoft.com/office/officeart/2016/7/layout/RepeatingBendingProcessNew"/>
    <dgm:cxn modelId="{B04714EA-470C-476B-9CBC-1E7AE6F6159E}" type="presParOf" srcId="{1704A562-D026-4C84-9396-07F981AEECAB}" destId="{2AE26C12-BD2A-4626-9252-317BE43776EC}" srcOrd="5" destOrd="0" presId="urn:microsoft.com/office/officeart/2016/7/layout/RepeatingBendingProcessNew"/>
    <dgm:cxn modelId="{CFA32FB7-8AC7-4322-861D-ED804CEA9C1B}" type="presParOf" srcId="{2AE26C12-BD2A-4626-9252-317BE43776EC}" destId="{23F4AC98-5D08-42BD-BB03-3793AE165282}" srcOrd="0" destOrd="0" presId="urn:microsoft.com/office/officeart/2016/7/layout/RepeatingBendingProcessNew"/>
    <dgm:cxn modelId="{DBADA674-539E-42C1-9E14-674F49D8591C}" type="presParOf" srcId="{1704A562-D026-4C84-9396-07F981AEECAB}" destId="{CA7F6C5A-8A7C-438E-AD9F-692655DE8361}" srcOrd="6" destOrd="0" presId="urn:microsoft.com/office/officeart/2016/7/layout/RepeatingBendingProcessNew"/>
    <dgm:cxn modelId="{EEF17142-D51D-45A7-94AA-6FFCBB803A61}" type="presParOf" srcId="{1704A562-D026-4C84-9396-07F981AEECAB}" destId="{ACBE1942-28FD-425D-B26C-A9C32D0020F9}" srcOrd="7" destOrd="0" presId="urn:microsoft.com/office/officeart/2016/7/layout/RepeatingBendingProcessNew"/>
    <dgm:cxn modelId="{E21740F5-44B7-46C8-976A-F60AC173EE1B}" type="presParOf" srcId="{ACBE1942-28FD-425D-B26C-A9C32D0020F9}" destId="{39C06284-824C-47E4-B7EF-9F7C02E4D324}" srcOrd="0" destOrd="0" presId="urn:microsoft.com/office/officeart/2016/7/layout/RepeatingBendingProcessNew"/>
    <dgm:cxn modelId="{1C3B1F61-2876-4CB7-8AC2-2BC5DEA587E0}" type="presParOf" srcId="{1704A562-D026-4C84-9396-07F981AEECAB}" destId="{D7E682E4-53DC-4BE3-BFB9-83645CD3FFCC}" srcOrd="8" destOrd="0" presId="urn:microsoft.com/office/officeart/2016/7/layout/RepeatingBendingProcessNew"/>
    <dgm:cxn modelId="{2576140A-F5F1-4E4A-95CB-6E33CD6A7149}" type="presParOf" srcId="{1704A562-D026-4C84-9396-07F981AEECAB}" destId="{5C66A6C6-7385-4F73-893D-D48DAFD4D1CE}" srcOrd="9" destOrd="0" presId="urn:microsoft.com/office/officeart/2016/7/layout/RepeatingBendingProcessNew"/>
    <dgm:cxn modelId="{B17FFC47-3315-430E-BD98-7D41DB30A631}" type="presParOf" srcId="{5C66A6C6-7385-4F73-893D-D48DAFD4D1CE}" destId="{77DAF3B8-FBF6-40A1-ABE7-39A351D88457}" srcOrd="0" destOrd="0" presId="urn:microsoft.com/office/officeart/2016/7/layout/RepeatingBendingProcessNew"/>
    <dgm:cxn modelId="{C1C8C762-71EF-46BA-B737-B27565E84058}" type="presParOf" srcId="{1704A562-D026-4C84-9396-07F981AEECAB}" destId="{DAE41163-4436-4EE1-A501-530E2563DB09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C1C6AC6-5FA5-47A4-BF78-A9C5E7CA04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3914D8-41A4-4507-A6C7-8F79CD74252E}">
      <dgm:prSet phldrT="[Text]" custT="1"/>
      <dgm:spPr>
        <a:ln>
          <a:noFill/>
        </a:ln>
      </dgm:spPr>
      <dgm:t>
        <a:bodyPr/>
        <a:lstStyle/>
        <a:p>
          <a:r>
            <a:rPr lang="en-US" sz="3000" b="1" dirty="0">
              <a:effectLst/>
              <a:latin typeface="Calibri"/>
              <a:ea typeface="Calibri"/>
              <a:cs typeface="Calibri"/>
            </a:rPr>
            <a:t>Sympathy</a:t>
          </a:r>
        </a:p>
      </dgm:t>
    </dgm:pt>
    <dgm:pt modelId="{F4008B96-DFA1-4758-9A8E-22D919F3C354}" type="parTrans" cxnId="{D0E806DB-320E-4F86-98C7-A40A9D732DD0}">
      <dgm:prSet/>
      <dgm:spPr/>
      <dgm:t>
        <a:bodyPr/>
        <a:lstStyle/>
        <a:p>
          <a:endParaRPr lang="en-US"/>
        </a:p>
      </dgm:t>
    </dgm:pt>
    <dgm:pt modelId="{27570C94-7B8A-4949-A223-3E6F7E9E9490}" type="sibTrans" cxnId="{D0E806DB-320E-4F86-98C7-A40A9D732DD0}">
      <dgm:prSet/>
      <dgm:spPr/>
      <dgm:t>
        <a:bodyPr/>
        <a:lstStyle/>
        <a:p>
          <a:endParaRPr lang="en-US"/>
        </a:p>
      </dgm:t>
    </dgm:pt>
    <dgm:pt modelId="{9A949F6F-0C4F-4805-96C9-716B8E224EE2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>
              <a:latin typeface="Calibri"/>
              <a:ea typeface="Calibri"/>
              <a:cs typeface="Calibri"/>
            </a:rPr>
            <a:t>Feeling concern or sorry for someone</a:t>
          </a:r>
        </a:p>
      </dgm:t>
    </dgm:pt>
    <dgm:pt modelId="{2456830D-717D-430C-B26C-C8F71D69F3DE}" type="parTrans" cxnId="{AE504CBA-FF94-4E62-8FF9-6639E80F345B}">
      <dgm:prSet/>
      <dgm:spPr/>
      <dgm:t>
        <a:bodyPr/>
        <a:lstStyle/>
        <a:p>
          <a:endParaRPr lang="en-US"/>
        </a:p>
      </dgm:t>
    </dgm:pt>
    <dgm:pt modelId="{B34631B5-BAFD-4A99-BDDC-43176FD7B42E}" type="sibTrans" cxnId="{AE504CBA-FF94-4E62-8FF9-6639E80F345B}">
      <dgm:prSet/>
      <dgm:spPr/>
      <dgm:t>
        <a:bodyPr/>
        <a:lstStyle/>
        <a:p>
          <a:endParaRPr lang="en-US"/>
        </a:p>
      </dgm:t>
    </dgm:pt>
    <dgm:pt modelId="{25123661-99C9-456D-BBAF-053A9F883E9C}">
      <dgm:prSet phldrT="[Text]" custT="1"/>
      <dgm:spPr>
        <a:ln>
          <a:noFill/>
        </a:ln>
      </dgm:spPr>
      <dgm:t>
        <a:bodyPr/>
        <a:lstStyle/>
        <a:p>
          <a:r>
            <a:rPr lang="en-US" sz="3000" b="1" dirty="0">
              <a:effectLst/>
              <a:latin typeface="Calibri"/>
              <a:ea typeface="Calibri"/>
              <a:cs typeface="Calibri"/>
            </a:rPr>
            <a:t>Empathy</a:t>
          </a:r>
        </a:p>
      </dgm:t>
    </dgm:pt>
    <dgm:pt modelId="{7DA1EB9E-4B36-4C49-AFDB-45A6D432BAA6}" type="parTrans" cxnId="{252B8473-A579-44C9-9CA2-544AA8C7F095}">
      <dgm:prSet/>
      <dgm:spPr/>
      <dgm:t>
        <a:bodyPr/>
        <a:lstStyle/>
        <a:p>
          <a:endParaRPr lang="en-US"/>
        </a:p>
      </dgm:t>
    </dgm:pt>
    <dgm:pt modelId="{72B452F8-41CE-4EE8-AE96-6ED53B2B75ED}" type="sibTrans" cxnId="{252B8473-A579-44C9-9CA2-544AA8C7F095}">
      <dgm:prSet/>
      <dgm:spPr/>
      <dgm:t>
        <a:bodyPr/>
        <a:lstStyle/>
        <a:p>
          <a:endParaRPr lang="en-US"/>
        </a:p>
      </dgm:t>
    </dgm:pt>
    <dgm:pt modelId="{362FFD79-48F7-47CB-AFA9-E4D03D6ECB76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Understanding what someone else is feeling</a:t>
          </a:r>
        </a:p>
      </dgm:t>
    </dgm:pt>
    <dgm:pt modelId="{5D20707F-EFE8-46B2-A472-CC2031318774}" type="parTrans" cxnId="{0E51F8FB-4AC9-4A5D-BE44-35ACD72F3158}">
      <dgm:prSet/>
      <dgm:spPr/>
      <dgm:t>
        <a:bodyPr/>
        <a:lstStyle/>
        <a:p>
          <a:endParaRPr lang="en-US"/>
        </a:p>
      </dgm:t>
    </dgm:pt>
    <dgm:pt modelId="{460B7F2D-38C1-48E8-969E-F348683081C1}" type="sibTrans" cxnId="{0E51F8FB-4AC9-4A5D-BE44-35ACD72F3158}">
      <dgm:prSet/>
      <dgm:spPr/>
      <dgm:t>
        <a:bodyPr/>
        <a:lstStyle/>
        <a:p>
          <a:endParaRPr lang="en-US"/>
        </a:p>
      </dgm:t>
    </dgm:pt>
    <dgm:pt modelId="{83E9064E-500D-40AF-9E89-DB697B5C5849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pc="10" dirty="0">
              <a:solidFill>
                <a:srgbClr val="262626"/>
              </a:solidFill>
              <a:latin typeface="Calibri"/>
              <a:ea typeface="Calibri"/>
              <a:cs typeface="Calibri"/>
            </a:rPr>
            <a:t>Stepping into someone else’s shoes</a:t>
          </a:r>
          <a:endParaRPr lang="en-US" dirty="0"/>
        </a:p>
      </dgm:t>
    </dgm:pt>
    <dgm:pt modelId="{9FD821BE-2E07-4032-9052-A29CB4DE07BD}" type="parTrans" cxnId="{805050CD-F108-4377-AA44-01D57ED7D244}">
      <dgm:prSet/>
      <dgm:spPr/>
      <dgm:t>
        <a:bodyPr/>
        <a:lstStyle/>
        <a:p>
          <a:endParaRPr lang="en-US"/>
        </a:p>
      </dgm:t>
    </dgm:pt>
    <dgm:pt modelId="{4199E594-CFAB-47C8-99A6-96D91D7BDC58}" type="sibTrans" cxnId="{805050CD-F108-4377-AA44-01D57ED7D244}">
      <dgm:prSet/>
      <dgm:spPr/>
      <dgm:t>
        <a:bodyPr/>
        <a:lstStyle/>
        <a:p>
          <a:endParaRPr lang="en-US"/>
        </a:p>
      </dgm:t>
    </dgm:pt>
    <dgm:pt modelId="{A549919F-B19D-4699-9762-29D291259771}">
      <dgm:prSet phldrT="[Text]"/>
      <dgm:spPr/>
      <dgm:t>
        <a:bodyPr/>
        <a:lstStyle/>
        <a:p>
          <a:endParaRPr lang="en-US">
            <a:solidFill>
              <a:srgbClr val="93A299"/>
            </a:solidFill>
          </a:endParaRPr>
        </a:p>
      </dgm:t>
    </dgm:pt>
    <dgm:pt modelId="{1EB995DE-010C-4997-9963-6AA96F6AEED5}" type="parTrans" cxnId="{321EB9CF-8DCE-41DA-8220-1512510101C5}">
      <dgm:prSet/>
      <dgm:spPr/>
      <dgm:t>
        <a:bodyPr/>
        <a:lstStyle/>
        <a:p>
          <a:endParaRPr lang="en-US"/>
        </a:p>
      </dgm:t>
    </dgm:pt>
    <dgm:pt modelId="{B3323678-1F63-4732-BD0F-93A1DC84F3AA}" type="sibTrans" cxnId="{321EB9CF-8DCE-41DA-8220-1512510101C5}">
      <dgm:prSet/>
      <dgm:spPr/>
      <dgm:t>
        <a:bodyPr/>
        <a:lstStyle/>
        <a:p>
          <a:endParaRPr lang="en-US"/>
        </a:p>
      </dgm:t>
    </dgm:pt>
    <dgm:pt modelId="{55F28642-D362-4FC3-A8F7-AEF76DEAB1AB}" type="pres">
      <dgm:prSet presAssocID="{5C1C6AC6-5FA5-47A4-BF78-A9C5E7CA04D7}" presName="linear" presStyleCnt="0">
        <dgm:presLayoutVars>
          <dgm:animLvl val="lvl"/>
          <dgm:resizeHandles val="exact"/>
        </dgm:presLayoutVars>
      </dgm:prSet>
      <dgm:spPr/>
    </dgm:pt>
    <dgm:pt modelId="{E22167DD-D56C-4017-AE21-0F2A53C401D0}" type="pres">
      <dgm:prSet presAssocID="{843914D8-41A4-4507-A6C7-8F79CD74252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1AC4B58-377F-41D3-9551-0CCDCCEC313D}" type="pres">
      <dgm:prSet presAssocID="{843914D8-41A4-4507-A6C7-8F79CD74252E}" presName="childText" presStyleLbl="revTx" presStyleIdx="0" presStyleCnt="2">
        <dgm:presLayoutVars>
          <dgm:bulletEnabled val="1"/>
        </dgm:presLayoutVars>
      </dgm:prSet>
      <dgm:spPr/>
    </dgm:pt>
    <dgm:pt modelId="{11FC1A00-75BF-4436-A0C6-D66300D86F45}" type="pres">
      <dgm:prSet presAssocID="{25123661-99C9-456D-BBAF-053A9F883E9C}" presName="parentText" presStyleLbl="node1" presStyleIdx="1" presStyleCnt="2" custLinFactNeighborX="415" custLinFactNeighborY="-974">
        <dgm:presLayoutVars>
          <dgm:chMax val="0"/>
          <dgm:bulletEnabled val="1"/>
        </dgm:presLayoutVars>
      </dgm:prSet>
      <dgm:spPr/>
    </dgm:pt>
    <dgm:pt modelId="{E348F88D-18FE-406D-99BD-370F79D97C59}" type="pres">
      <dgm:prSet presAssocID="{25123661-99C9-456D-BBAF-053A9F883E9C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C3CEC1E-C141-4D54-863C-E87B639BAF86}" type="presOf" srcId="{9A949F6F-0C4F-4805-96C9-716B8E224EE2}" destId="{11AC4B58-377F-41D3-9551-0CCDCCEC313D}" srcOrd="0" destOrd="0" presId="urn:microsoft.com/office/officeart/2005/8/layout/vList2"/>
    <dgm:cxn modelId="{6C616E1F-88EC-46CA-BB2A-3C7BC97B417C}" type="presOf" srcId="{843914D8-41A4-4507-A6C7-8F79CD74252E}" destId="{E22167DD-D56C-4017-AE21-0F2A53C401D0}" srcOrd="0" destOrd="0" presId="urn:microsoft.com/office/officeart/2005/8/layout/vList2"/>
    <dgm:cxn modelId="{7BCA4931-BB97-442F-9066-C2860AD51CAB}" type="presOf" srcId="{5C1C6AC6-5FA5-47A4-BF78-A9C5E7CA04D7}" destId="{55F28642-D362-4FC3-A8F7-AEF76DEAB1AB}" srcOrd="0" destOrd="0" presId="urn:microsoft.com/office/officeart/2005/8/layout/vList2"/>
    <dgm:cxn modelId="{EEE4266C-4022-4F80-95FF-2458C39AB680}" type="presOf" srcId="{83E9064E-500D-40AF-9E89-DB697B5C5849}" destId="{E348F88D-18FE-406D-99BD-370F79D97C59}" srcOrd="0" destOrd="1" presId="urn:microsoft.com/office/officeart/2005/8/layout/vList2"/>
    <dgm:cxn modelId="{F807614C-A8DB-4E90-8B22-C070CD21E45A}" type="presOf" srcId="{362FFD79-48F7-47CB-AFA9-E4D03D6ECB76}" destId="{E348F88D-18FE-406D-99BD-370F79D97C59}" srcOrd="0" destOrd="0" presId="urn:microsoft.com/office/officeart/2005/8/layout/vList2"/>
    <dgm:cxn modelId="{252B8473-A579-44C9-9CA2-544AA8C7F095}" srcId="{5C1C6AC6-5FA5-47A4-BF78-A9C5E7CA04D7}" destId="{25123661-99C9-456D-BBAF-053A9F883E9C}" srcOrd="1" destOrd="0" parTransId="{7DA1EB9E-4B36-4C49-AFDB-45A6D432BAA6}" sibTransId="{72B452F8-41CE-4EE8-AE96-6ED53B2B75ED}"/>
    <dgm:cxn modelId="{86CDFE83-2CE6-4EE9-8A23-235CE5C989CB}" type="presOf" srcId="{25123661-99C9-456D-BBAF-053A9F883E9C}" destId="{11FC1A00-75BF-4436-A0C6-D66300D86F45}" srcOrd="0" destOrd="0" presId="urn:microsoft.com/office/officeart/2005/8/layout/vList2"/>
    <dgm:cxn modelId="{DAA0D192-F508-4AC3-980D-C3B37F1E1488}" type="presOf" srcId="{A549919F-B19D-4699-9762-29D291259771}" destId="{11AC4B58-377F-41D3-9551-0CCDCCEC313D}" srcOrd="0" destOrd="1" presId="urn:microsoft.com/office/officeart/2005/8/layout/vList2"/>
    <dgm:cxn modelId="{AE504CBA-FF94-4E62-8FF9-6639E80F345B}" srcId="{843914D8-41A4-4507-A6C7-8F79CD74252E}" destId="{9A949F6F-0C4F-4805-96C9-716B8E224EE2}" srcOrd="0" destOrd="0" parTransId="{2456830D-717D-430C-B26C-C8F71D69F3DE}" sibTransId="{B34631B5-BAFD-4A99-BDDC-43176FD7B42E}"/>
    <dgm:cxn modelId="{805050CD-F108-4377-AA44-01D57ED7D244}" srcId="{25123661-99C9-456D-BBAF-053A9F883E9C}" destId="{83E9064E-500D-40AF-9E89-DB697B5C5849}" srcOrd="1" destOrd="0" parTransId="{9FD821BE-2E07-4032-9052-A29CB4DE07BD}" sibTransId="{4199E594-CFAB-47C8-99A6-96D91D7BDC58}"/>
    <dgm:cxn modelId="{321EB9CF-8DCE-41DA-8220-1512510101C5}" srcId="{843914D8-41A4-4507-A6C7-8F79CD74252E}" destId="{A549919F-B19D-4699-9762-29D291259771}" srcOrd="1" destOrd="0" parTransId="{1EB995DE-010C-4997-9963-6AA96F6AEED5}" sibTransId="{B3323678-1F63-4732-BD0F-93A1DC84F3AA}"/>
    <dgm:cxn modelId="{D0E806DB-320E-4F86-98C7-A40A9D732DD0}" srcId="{5C1C6AC6-5FA5-47A4-BF78-A9C5E7CA04D7}" destId="{843914D8-41A4-4507-A6C7-8F79CD74252E}" srcOrd="0" destOrd="0" parTransId="{F4008B96-DFA1-4758-9A8E-22D919F3C354}" sibTransId="{27570C94-7B8A-4949-A223-3E6F7E9E9490}"/>
    <dgm:cxn modelId="{0E51F8FB-4AC9-4A5D-BE44-35ACD72F3158}" srcId="{25123661-99C9-456D-BBAF-053A9F883E9C}" destId="{362FFD79-48F7-47CB-AFA9-E4D03D6ECB76}" srcOrd="0" destOrd="0" parTransId="{5D20707F-EFE8-46B2-A472-CC2031318774}" sibTransId="{460B7F2D-38C1-48E8-969E-F348683081C1}"/>
    <dgm:cxn modelId="{49AC9217-7B32-4281-9C8D-7A801218BCD9}" type="presParOf" srcId="{55F28642-D362-4FC3-A8F7-AEF76DEAB1AB}" destId="{E22167DD-D56C-4017-AE21-0F2A53C401D0}" srcOrd="0" destOrd="0" presId="urn:microsoft.com/office/officeart/2005/8/layout/vList2"/>
    <dgm:cxn modelId="{C5B94E10-E0DB-42F4-A506-464789344D13}" type="presParOf" srcId="{55F28642-D362-4FC3-A8F7-AEF76DEAB1AB}" destId="{11AC4B58-377F-41D3-9551-0CCDCCEC313D}" srcOrd="1" destOrd="0" presId="urn:microsoft.com/office/officeart/2005/8/layout/vList2"/>
    <dgm:cxn modelId="{FF84844F-DD85-415A-814A-4AD03FEAA8D3}" type="presParOf" srcId="{55F28642-D362-4FC3-A8F7-AEF76DEAB1AB}" destId="{11FC1A00-75BF-4436-A0C6-D66300D86F45}" srcOrd="2" destOrd="0" presId="urn:microsoft.com/office/officeart/2005/8/layout/vList2"/>
    <dgm:cxn modelId="{6E59FD60-1D99-430F-8D0B-FDD3FB143A7B}" type="presParOf" srcId="{55F28642-D362-4FC3-A8F7-AEF76DEAB1AB}" destId="{E348F88D-18FE-406D-99BD-370F79D97C5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44C0933-3DF6-4017-AF0B-83B95F4DCDD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BE33BB3-632D-4605-9AFB-012001F40214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100" b="1" cap="none" dirty="0">
              <a:latin typeface="Calibri" panose="020F0502020204030204" pitchFamily="34" charset="0"/>
              <a:cs typeface="Calibri" panose="020F0502020204030204" pitchFamily="34" charset="0"/>
            </a:rPr>
            <a:t>Ask yourself:</a:t>
          </a:r>
          <a:r>
            <a:rPr lang="en-US" sz="2100" cap="none" dirty="0">
              <a:latin typeface="Calibri" panose="020F0502020204030204" pitchFamily="34" charset="0"/>
              <a:cs typeface="Calibri" panose="020F0502020204030204" pitchFamily="34" charset="0"/>
            </a:rPr>
            <a:t> What are you comfortable hearing? Communicate this with your partner.</a:t>
          </a:r>
        </a:p>
      </dgm:t>
    </dgm:pt>
    <dgm:pt modelId="{94976107-6A28-4284-809B-A31709CD609A}" type="parTrans" cxnId="{A3D57D1E-2C61-4735-8FD4-4A19B1CA581E}">
      <dgm:prSet/>
      <dgm:spPr/>
      <dgm:t>
        <a:bodyPr/>
        <a:lstStyle/>
        <a:p>
          <a:endParaRPr lang="en-US" sz="2000"/>
        </a:p>
      </dgm:t>
    </dgm:pt>
    <dgm:pt modelId="{51E13AF1-A455-4F3D-A516-862FC36E7FCC}" type="sibTrans" cxnId="{A3D57D1E-2C61-4735-8FD4-4A19B1CA581E}">
      <dgm:prSet/>
      <dgm:spPr/>
      <dgm:t>
        <a:bodyPr/>
        <a:lstStyle/>
        <a:p>
          <a:endParaRPr lang="en-US" sz="2000"/>
        </a:p>
      </dgm:t>
    </dgm:pt>
    <dgm:pt modelId="{54FFB495-C4EA-4E53-AF38-04D9B98075A4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100" b="1" cap="none" dirty="0">
              <a:latin typeface="Calibri" panose="020F0502020204030204" pitchFamily="34" charset="0"/>
              <a:cs typeface="Calibri" panose="020F0502020204030204" pitchFamily="34" charset="0"/>
            </a:rPr>
            <a:t>Ask your partner:</a:t>
          </a:r>
          <a:r>
            <a:rPr lang="en-US" sz="2100" cap="none" dirty="0">
              <a:latin typeface="Calibri" panose="020F0502020204030204" pitchFamily="34" charset="0"/>
              <a:cs typeface="Calibri" panose="020F0502020204030204" pitchFamily="34" charset="0"/>
            </a:rPr>
            <a:t> Are you looking for support or solutions?</a:t>
          </a:r>
        </a:p>
      </dgm:t>
    </dgm:pt>
    <dgm:pt modelId="{3EF7033A-8792-426A-9F00-7B2811E93717}" type="parTrans" cxnId="{0776CE96-60C4-45A5-B432-EB0975F22CB7}">
      <dgm:prSet/>
      <dgm:spPr/>
      <dgm:t>
        <a:bodyPr/>
        <a:lstStyle/>
        <a:p>
          <a:endParaRPr lang="en-US" sz="2000"/>
        </a:p>
      </dgm:t>
    </dgm:pt>
    <dgm:pt modelId="{A06C9C70-DE50-47C7-B5C8-F2648BEC0AF4}" type="sibTrans" cxnId="{0776CE96-60C4-45A5-B432-EB0975F22CB7}">
      <dgm:prSet/>
      <dgm:spPr/>
      <dgm:t>
        <a:bodyPr/>
        <a:lstStyle/>
        <a:p>
          <a:endParaRPr lang="en-US" sz="2000"/>
        </a:p>
      </dgm:t>
    </dgm:pt>
    <dgm:pt modelId="{EC581885-797E-44DB-BC1C-AB73CA9B391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100" b="1" cap="none" dirty="0">
              <a:latin typeface="Calibri" panose="020F0502020204030204" pitchFamily="34" charset="0"/>
              <a:cs typeface="Calibri" panose="020F0502020204030204" pitchFamily="34" charset="0"/>
            </a:rPr>
            <a:t>Set boundaries:</a:t>
          </a:r>
          <a:r>
            <a:rPr lang="en-US" sz="2100" cap="none" dirty="0">
              <a:latin typeface="Calibri" panose="020F0502020204030204" pitchFamily="34" charset="0"/>
              <a:cs typeface="Calibri" panose="020F0502020204030204" pitchFamily="34" charset="0"/>
            </a:rPr>
            <a:t> What are some rules you may want to follow to have an effective conversation?</a:t>
          </a:r>
        </a:p>
      </dgm:t>
    </dgm:pt>
    <dgm:pt modelId="{67D483A4-993F-441C-917F-9E120A1C0DD6}" type="parTrans" cxnId="{39A3C077-EF90-4F2E-BBB2-60345C3A2C11}">
      <dgm:prSet/>
      <dgm:spPr/>
      <dgm:t>
        <a:bodyPr/>
        <a:lstStyle/>
        <a:p>
          <a:endParaRPr lang="en-US" sz="2000"/>
        </a:p>
      </dgm:t>
    </dgm:pt>
    <dgm:pt modelId="{F4057E29-3022-402B-B267-7FDA229F112B}" type="sibTrans" cxnId="{39A3C077-EF90-4F2E-BBB2-60345C3A2C11}">
      <dgm:prSet/>
      <dgm:spPr/>
      <dgm:t>
        <a:bodyPr/>
        <a:lstStyle/>
        <a:p>
          <a:endParaRPr lang="en-US" sz="2000"/>
        </a:p>
      </dgm:t>
    </dgm:pt>
    <dgm:pt modelId="{7646514F-7791-47EE-B44E-8080B5495406}" type="pres">
      <dgm:prSet presAssocID="{B44C0933-3DF6-4017-AF0B-83B95F4DCDD1}" presName="root" presStyleCnt="0">
        <dgm:presLayoutVars>
          <dgm:dir/>
          <dgm:resizeHandles val="exact"/>
        </dgm:presLayoutVars>
      </dgm:prSet>
      <dgm:spPr/>
    </dgm:pt>
    <dgm:pt modelId="{A0503B70-B72F-405C-9EE3-6C8A2A7196FA}" type="pres">
      <dgm:prSet presAssocID="{7BE33BB3-632D-4605-9AFB-012001F40214}" presName="compNode" presStyleCnt="0"/>
      <dgm:spPr/>
    </dgm:pt>
    <dgm:pt modelId="{55FB006B-6F99-4B98-9A4D-13B21B6BA5A1}" type="pres">
      <dgm:prSet presAssocID="{7BE33BB3-632D-4605-9AFB-012001F40214}" presName="iconBgRect" presStyleLbl="bgShp" presStyleIdx="0" presStyleCnt="3"/>
      <dgm:spPr>
        <a:solidFill>
          <a:schemeClr val="accent1"/>
        </a:solidFill>
      </dgm:spPr>
    </dgm:pt>
    <dgm:pt modelId="{F22597C8-600A-40F8-B1FF-457C1F0C8BF2}" type="pres">
      <dgm:prSet presAssocID="{7BE33BB3-632D-4605-9AFB-012001F4021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 with solid fill"/>
        </a:ext>
      </dgm:extLst>
    </dgm:pt>
    <dgm:pt modelId="{67D1F6E9-4BBA-4E1C-90C6-35FC5845179F}" type="pres">
      <dgm:prSet presAssocID="{7BE33BB3-632D-4605-9AFB-012001F40214}" presName="spaceRect" presStyleCnt="0"/>
      <dgm:spPr/>
    </dgm:pt>
    <dgm:pt modelId="{DFF576A5-D361-4DD3-AD82-9CD3414E05BC}" type="pres">
      <dgm:prSet presAssocID="{7BE33BB3-632D-4605-9AFB-012001F40214}" presName="textRect" presStyleLbl="revTx" presStyleIdx="0" presStyleCnt="3">
        <dgm:presLayoutVars>
          <dgm:chMax val="1"/>
          <dgm:chPref val="1"/>
        </dgm:presLayoutVars>
      </dgm:prSet>
      <dgm:spPr/>
    </dgm:pt>
    <dgm:pt modelId="{BB8F8435-2585-42C0-81A4-790D0F880B20}" type="pres">
      <dgm:prSet presAssocID="{51E13AF1-A455-4F3D-A516-862FC36E7FCC}" presName="sibTrans" presStyleCnt="0"/>
      <dgm:spPr/>
    </dgm:pt>
    <dgm:pt modelId="{017EDDF4-D144-4890-99D3-F7CF6429C598}" type="pres">
      <dgm:prSet presAssocID="{54FFB495-C4EA-4E53-AF38-04D9B98075A4}" presName="compNode" presStyleCnt="0"/>
      <dgm:spPr/>
    </dgm:pt>
    <dgm:pt modelId="{4C8A8F35-C42E-4BB9-BEC0-F80B7E11ED30}" type="pres">
      <dgm:prSet presAssocID="{54FFB495-C4EA-4E53-AF38-04D9B98075A4}" presName="iconBgRect" presStyleLbl="bgShp" presStyleIdx="1" presStyleCnt="3"/>
      <dgm:spPr>
        <a:solidFill>
          <a:schemeClr val="accent2"/>
        </a:solidFill>
      </dgm:spPr>
    </dgm:pt>
    <dgm:pt modelId="{C501948E-468B-46CD-80B5-CCA769F46804}" type="pres">
      <dgm:prSet presAssocID="{54FFB495-C4EA-4E53-AF38-04D9B98075A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 with solid fill"/>
        </a:ext>
      </dgm:extLst>
    </dgm:pt>
    <dgm:pt modelId="{664EE62A-211B-469C-804A-6126D8686B19}" type="pres">
      <dgm:prSet presAssocID="{54FFB495-C4EA-4E53-AF38-04D9B98075A4}" presName="spaceRect" presStyleCnt="0"/>
      <dgm:spPr/>
    </dgm:pt>
    <dgm:pt modelId="{00570B22-D168-40D7-9277-867CF3693DBB}" type="pres">
      <dgm:prSet presAssocID="{54FFB495-C4EA-4E53-AF38-04D9B98075A4}" presName="textRect" presStyleLbl="revTx" presStyleIdx="1" presStyleCnt="3">
        <dgm:presLayoutVars>
          <dgm:chMax val="1"/>
          <dgm:chPref val="1"/>
        </dgm:presLayoutVars>
      </dgm:prSet>
      <dgm:spPr/>
    </dgm:pt>
    <dgm:pt modelId="{16547095-78A7-4606-9F68-70F7DCCA3382}" type="pres">
      <dgm:prSet presAssocID="{A06C9C70-DE50-47C7-B5C8-F2648BEC0AF4}" presName="sibTrans" presStyleCnt="0"/>
      <dgm:spPr/>
    </dgm:pt>
    <dgm:pt modelId="{D5A3CCCD-0F02-49B6-B9DB-B3CCFB4440A0}" type="pres">
      <dgm:prSet presAssocID="{EC581885-797E-44DB-BC1C-AB73CA9B391F}" presName="compNode" presStyleCnt="0"/>
      <dgm:spPr/>
    </dgm:pt>
    <dgm:pt modelId="{33111035-6F49-4FF2-9E30-9E0A0CB0DE61}" type="pres">
      <dgm:prSet presAssocID="{EC581885-797E-44DB-BC1C-AB73CA9B391F}" presName="iconBgRect" presStyleLbl="bgShp" presStyleIdx="2" presStyleCnt="3"/>
      <dgm:spPr>
        <a:solidFill>
          <a:schemeClr val="accent3"/>
        </a:solidFill>
      </dgm:spPr>
    </dgm:pt>
    <dgm:pt modelId="{D7814FAF-3494-44F6-8936-679075791E58}" type="pres">
      <dgm:prSet presAssocID="{EC581885-797E-44DB-BC1C-AB73CA9B391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ment Heart with solid fill"/>
        </a:ext>
      </dgm:extLst>
    </dgm:pt>
    <dgm:pt modelId="{9C121D69-4F91-45E3-B15D-7DE0CC46E32B}" type="pres">
      <dgm:prSet presAssocID="{EC581885-797E-44DB-BC1C-AB73CA9B391F}" presName="spaceRect" presStyleCnt="0"/>
      <dgm:spPr/>
    </dgm:pt>
    <dgm:pt modelId="{9D52D9F6-BA16-4985-9020-68F9B9A35173}" type="pres">
      <dgm:prSet presAssocID="{EC581885-797E-44DB-BC1C-AB73CA9B391F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3D57D1E-2C61-4735-8FD4-4A19B1CA581E}" srcId="{B44C0933-3DF6-4017-AF0B-83B95F4DCDD1}" destId="{7BE33BB3-632D-4605-9AFB-012001F40214}" srcOrd="0" destOrd="0" parTransId="{94976107-6A28-4284-809B-A31709CD609A}" sibTransId="{51E13AF1-A455-4F3D-A516-862FC36E7FCC}"/>
    <dgm:cxn modelId="{2312C14A-CFEF-4BBD-B447-91E25B4F95B6}" type="presOf" srcId="{7BE33BB3-632D-4605-9AFB-012001F40214}" destId="{DFF576A5-D361-4DD3-AD82-9CD3414E05BC}" srcOrd="0" destOrd="0" presId="urn:microsoft.com/office/officeart/2018/5/layout/IconCircleLabelList"/>
    <dgm:cxn modelId="{39A3C077-EF90-4F2E-BBB2-60345C3A2C11}" srcId="{B44C0933-3DF6-4017-AF0B-83B95F4DCDD1}" destId="{EC581885-797E-44DB-BC1C-AB73CA9B391F}" srcOrd="2" destOrd="0" parTransId="{67D483A4-993F-441C-917F-9E120A1C0DD6}" sibTransId="{F4057E29-3022-402B-B267-7FDA229F112B}"/>
    <dgm:cxn modelId="{D0E70293-E281-44DE-8E45-FC110DC79E7F}" type="presOf" srcId="{54FFB495-C4EA-4E53-AF38-04D9B98075A4}" destId="{00570B22-D168-40D7-9277-867CF3693DBB}" srcOrd="0" destOrd="0" presId="urn:microsoft.com/office/officeart/2018/5/layout/IconCircleLabelList"/>
    <dgm:cxn modelId="{0776CE96-60C4-45A5-B432-EB0975F22CB7}" srcId="{B44C0933-3DF6-4017-AF0B-83B95F4DCDD1}" destId="{54FFB495-C4EA-4E53-AF38-04D9B98075A4}" srcOrd="1" destOrd="0" parTransId="{3EF7033A-8792-426A-9F00-7B2811E93717}" sibTransId="{A06C9C70-DE50-47C7-B5C8-F2648BEC0AF4}"/>
    <dgm:cxn modelId="{E4FDDFCA-DC5A-42A8-9BD1-370347E9F9F5}" type="presOf" srcId="{EC581885-797E-44DB-BC1C-AB73CA9B391F}" destId="{9D52D9F6-BA16-4985-9020-68F9B9A35173}" srcOrd="0" destOrd="0" presId="urn:microsoft.com/office/officeart/2018/5/layout/IconCircleLabelList"/>
    <dgm:cxn modelId="{ED65A9DC-4B11-4971-A5EA-F94CEEF50152}" type="presOf" srcId="{B44C0933-3DF6-4017-AF0B-83B95F4DCDD1}" destId="{7646514F-7791-47EE-B44E-8080B5495406}" srcOrd="0" destOrd="0" presId="urn:microsoft.com/office/officeart/2018/5/layout/IconCircleLabelList"/>
    <dgm:cxn modelId="{1988E044-2549-403B-96F5-932308BF73EB}" type="presParOf" srcId="{7646514F-7791-47EE-B44E-8080B5495406}" destId="{A0503B70-B72F-405C-9EE3-6C8A2A7196FA}" srcOrd="0" destOrd="0" presId="urn:microsoft.com/office/officeart/2018/5/layout/IconCircleLabelList"/>
    <dgm:cxn modelId="{843C1689-46D0-4DAC-8465-B1A829BA77F3}" type="presParOf" srcId="{A0503B70-B72F-405C-9EE3-6C8A2A7196FA}" destId="{55FB006B-6F99-4B98-9A4D-13B21B6BA5A1}" srcOrd="0" destOrd="0" presId="urn:microsoft.com/office/officeart/2018/5/layout/IconCircleLabelList"/>
    <dgm:cxn modelId="{235E14B5-481B-4F72-A40A-536250C5552D}" type="presParOf" srcId="{A0503B70-B72F-405C-9EE3-6C8A2A7196FA}" destId="{F22597C8-600A-40F8-B1FF-457C1F0C8BF2}" srcOrd="1" destOrd="0" presId="urn:microsoft.com/office/officeart/2018/5/layout/IconCircleLabelList"/>
    <dgm:cxn modelId="{6349C0C1-2907-463A-9C0C-C7A656BE7A46}" type="presParOf" srcId="{A0503B70-B72F-405C-9EE3-6C8A2A7196FA}" destId="{67D1F6E9-4BBA-4E1C-90C6-35FC5845179F}" srcOrd="2" destOrd="0" presId="urn:microsoft.com/office/officeart/2018/5/layout/IconCircleLabelList"/>
    <dgm:cxn modelId="{5D71DFD9-4BF3-4713-9D62-446FFE480E19}" type="presParOf" srcId="{A0503B70-B72F-405C-9EE3-6C8A2A7196FA}" destId="{DFF576A5-D361-4DD3-AD82-9CD3414E05BC}" srcOrd="3" destOrd="0" presId="urn:microsoft.com/office/officeart/2018/5/layout/IconCircleLabelList"/>
    <dgm:cxn modelId="{9C4311D0-0DE6-4EF7-81A0-EF022B81BE98}" type="presParOf" srcId="{7646514F-7791-47EE-B44E-8080B5495406}" destId="{BB8F8435-2585-42C0-81A4-790D0F880B20}" srcOrd="1" destOrd="0" presId="urn:microsoft.com/office/officeart/2018/5/layout/IconCircleLabelList"/>
    <dgm:cxn modelId="{C31B4BD4-142D-48F9-98DF-947A6176F601}" type="presParOf" srcId="{7646514F-7791-47EE-B44E-8080B5495406}" destId="{017EDDF4-D144-4890-99D3-F7CF6429C598}" srcOrd="2" destOrd="0" presId="urn:microsoft.com/office/officeart/2018/5/layout/IconCircleLabelList"/>
    <dgm:cxn modelId="{2938F50C-2440-4967-B3C4-D84E6241DFDC}" type="presParOf" srcId="{017EDDF4-D144-4890-99D3-F7CF6429C598}" destId="{4C8A8F35-C42E-4BB9-BEC0-F80B7E11ED30}" srcOrd="0" destOrd="0" presId="urn:microsoft.com/office/officeart/2018/5/layout/IconCircleLabelList"/>
    <dgm:cxn modelId="{B2E4F277-56D4-4A0A-A8BE-3A4D6792EF57}" type="presParOf" srcId="{017EDDF4-D144-4890-99D3-F7CF6429C598}" destId="{C501948E-468B-46CD-80B5-CCA769F46804}" srcOrd="1" destOrd="0" presId="urn:microsoft.com/office/officeart/2018/5/layout/IconCircleLabelList"/>
    <dgm:cxn modelId="{F12BE8E5-8010-4999-8F52-9DB88CABB970}" type="presParOf" srcId="{017EDDF4-D144-4890-99D3-F7CF6429C598}" destId="{664EE62A-211B-469C-804A-6126D8686B19}" srcOrd="2" destOrd="0" presId="urn:microsoft.com/office/officeart/2018/5/layout/IconCircleLabelList"/>
    <dgm:cxn modelId="{E102DC71-86A7-4642-B07D-DF53EDDCB18B}" type="presParOf" srcId="{017EDDF4-D144-4890-99D3-F7CF6429C598}" destId="{00570B22-D168-40D7-9277-867CF3693DBB}" srcOrd="3" destOrd="0" presId="urn:microsoft.com/office/officeart/2018/5/layout/IconCircleLabelList"/>
    <dgm:cxn modelId="{834D5C82-6E5B-42B9-9635-D4F2606AE33B}" type="presParOf" srcId="{7646514F-7791-47EE-B44E-8080B5495406}" destId="{16547095-78A7-4606-9F68-70F7DCCA3382}" srcOrd="3" destOrd="0" presId="urn:microsoft.com/office/officeart/2018/5/layout/IconCircleLabelList"/>
    <dgm:cxn modelId="{F9EE6F16-140A-4168-ADD4-96D795D31E37}" type="presParOf" srcId="{7646514F-7791-47EE-B44E-8080B5495406}" destId="{D5A3CCCD-0F02-49B6-B9DB-B3CCFB4440A0}" srcOrd="4" destOrd="0" presId="urn:microsoft.com/office/officeart/2018/5/layout/IconCircleLabelList"/>
    <dgm:cxn modelId="{18D71F89-16C6-4469-B9B3-E7D857C4D27B}" type="presParOf" srcId="{D5A3CCCD-0F02-49B6-B9DB-B3CCFB4440A0}" destId="{33111035-6F49-4FF2-9E30-9E0A0CB0DE61}" srcOrd="0" destOrd="0" presId="urn:microsoft.com/office/officeart/2018/5/layout/IconCircleLabelList"/>
    <dgm:cxn modelId="{78D278F4-8E14-4B0A-868E-449E820F1340}" type="presParOf" srcId="{D5A3CCCD-0F02-49B6-B9DB-B3CCFB4440A0}" destId="{D7814FAF-3494-44F6-8936-679075791E58}" srcOrd="1" destOrd="0" presId="urn:microsoft.com/office/officeart/2018/5/layout/IconCircleLabelList"/>
    <dgm:cxn modelId="{1CD9A24C-1331-4F41-80E4-E4F8372E6264}" type="presParOf" srcId="{D5A3CCCD-0F02-49B6-B9DB-B3CCFB4440A0}" destId="{9C121D69-4F91-45E3-B15D-7DE0CC46E32B}" srcOrd="2" destOrd="0" presId="urn:microsoft.com/office/officeart/2018/5/layout/IconCircleLabelList"/>
    <dgm:cxn modelId="{CAF0C7CF-7346-4A46-9D95-29A9B6BCCE56}" type="presParOf" srcId="{D5A3CCCD-0F02-49B6-B9DB-B3CCFB4440A0}" destId="{9D52D9F6-BA16-4985-9020-68F9B9A35173}" srcOrd="3" destOrd="0" presId="urn:microsoft.com/office/officeart/2018/5/layout/IconCircleLabel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582FFE6-EA28-4596-BFDB-8900EA81F71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2B6409D-97F4-4068-8FEA-79E4AF7396F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Questions that elicit more elaborate responses than a simple yes/no or one-word answer</a:t>
          </a:r>
        </a:p>
      </dgm:t>
    </dgm:pt>
    <dgm:pt modelId="{E81F58F6-8B64-4073-82AA-29011C32E27F}" type="parTrans" cxnId="{7B7DE3C8-802D-4EA8-B119-AA7585457B49}">
      <dgm:prSet/>
      <dgm:spPr/>
      <dgm:t>
        <a:bodyPr/>
        <a:lstStyle/>
        <a:p>
          <a:endParaRPr lang="en-US"/>
        </a:p>
      </dgm:t>
    </dgm:pt>
    <dgm:pt modelId="{AF0EB779-DBC2-4567-BF33-84ED03DEE92C}" type="sibTrans" cxnId="{7B7DE3C8-802D-4EA8-B119-AA7585457B49}">
      <dgm:prSet/>
      <dgm:spPr/>
      <dgm:t>
        <a:bodyPr/>
        <a:lstStyle/>
        <a:p>
          <a:endParaRPr lang="en-US"/>
        </a:p>
      </dgm:t>
    </dgm:pt>
    <dgm:pt modelId="{1D4C6EA6-43DB-434C-8187-F600A3880BA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Often start with "what, why, when, and how"</a:t>
          </a:r>
        </a:p>
      </dgm:t>
    </dgm:pt>
    <dgm:pt modelId="{3BAEDC92-28E9-4E7E-B99E-E34E0DCDBA27}" type="parTrans" cxnId="{8C56FEC7-ED8A-4692-92D3-5222D4A58512}">
      <dgm:prSet/>
      <dgm:spPr/>
      <dgm:t>
        <a:bodyPr/>
        <a:lstStyle/>
        <a:p>
          <a:endParaRPr lang="en-US"/>
        </a:p>
      </dgm:t>
    </dgm:pt>
    <dgm:pt modelId="{E6777AF2-D16A-432F-8B1C-BBEEE8E7E7CF}" type="sibTrans" cxnId="{8C56FEC7-ED8A-4692-92D3-5222D4A58512}">
      <dgm:prSet/>
      <dgm:spPr/>
      <dgm:t>
        <a:bodyPr/>
        <a:lstStyle/>
        <a:p>
          <a:endParaRPr lang="en-US"/>
        </a:p>
      </dgm:t>
    </dgm:pt>
    <dgm:pt modelId="{2B836D37-97BC-4F4A-BDE0-7E2B3906DF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Can help gather more information</a:t>
          </a:r>
        </a:p>
      </dgm:t>
    </dgm:pt>
    <dgm:pt modelId="{B7B80EC0-9346-4259-BDC8-6C586394722C}" type="parTrans" cxnId="{9591D452-CEA4-458F-8B7D-A28D46BCBEE2}">
      <dgm:prSet/>
      <dgm:spPr/>
      <dgm:t>
        <a:bodyPr/>
        <a:lstStyle/>
        <a:p>
          <a:endParaRPr lang="en-US"/>
        </a:p>
      </dgm:t>
    </dgm:pt>
    <dgm:pt modelId="{A9801C59-56AD-4103-9E8C-16CD834839A8}" type="sibTrans" cxnId="{9591D452-CEA4-458F-8B7D-A28D46BCBEE2}">
      <dgm:prSet/>
      <dgm:spPr/>
      <dgm:t>
        <a:bodyPr/>
        <a:lstStyle/>
        <a:p>
          <a:endParaRPr lang="en-US"/>
        </a:p>
      </dgm:t>
    </dgm:pt>
    <dgm:pt modelId="{C6D7DDA5-48D5-40AE-8DF0-E5C163C7F6D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Allow space for your partner to vent and process feelings</a:t>
          </a:r>
        </a:p>
      </dgm:t>
    </dgm:pt>
    <dgm:pt modelId="{1376C0A6-5E2C-49F2-BA7C-C35CDD98E34E}" type="parTrans" cxnId="{806AF900-177A-4196-8D22-6118E5E79071}">
      <dgm:prSet/>
      <dgm:spPr/>
      <dgm:t>
        <a:bodyPr/>
        <a:lstStyle/>
        <a:p>
          <a:endParaRPr lang="en-US"/>
        </a:p>
      </dgm:t>
    </dgm:pt>
    <dgm:pt modelId="{29F99E1D-1FA0-4354-86E3-18F547F3AA31}" type="sibTrans" cxnId="{806AF900-177A-4196-8D22-6118E5E79071}">
      <dgm:prSet/>
      <dgm:spPr/>
      <dgm:t>
        <a:bodyPr/>
        <a:lstStyle/>
        <a:p>
          <a:endParaRPr lang="en-US"/>
        </a:p>
      </dgm:t>
    </dgm:pt>
    <dgm:pt modelId="{8CDF65A7-BF26-4B9F-9517-0392F12E1E7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Demonstrate interest in the conversation</a:t>
          </a:r>
        </a:p>
      </dgm:t>
    </dgm:pt>
    <dgm:pt modelId="{A7495A80-602E-48DE-869C-6717D399AC43}" type="parTrans" cxnId="{8F65EFFD-DA33-47EE-B990-3A83820400B5}">
      <dgm:prSet/>
      <dgm:spPr/>
      <dgm:t>
        <a:bodyPr/>
        <a:lstStyle/>
        <a:p>
          <a:endParaRPr lang="en-US"/>
        </a:p>
      </dgm:t>
    </dgm:pt>
    <dgm:pt modelId="{27538017-8EBF-4D1A-AA6E-B24C65579C49}" type="sibTrans" cxnId="{8F65EFFD-DA33-47EE-B990-3A83820400B5}">
      <dgm:prSet/>
      <dgm:spPr/>
      <dgm:t>
        <a:bodyPr/>
        <a:lstStyle/>
        <a:p>
          <a:endParaRPr lang="en-US"/>
        </a:p>
      </dgm:t>
    </dgm:pt>
    <dgm:pt modelId="{890937A0-B440-46BA-B250-6761960594B2}" type="pres">
      <dgm:prSet presAssocID="{4582FFE6-EA28-4596-BFDB-8900EA81F71E}" presName="root" presStyleCnt="0">
        <dgm:presLayoutVars>
          <dgm:dir/>
          <dgm:resizeHandles val="exact"/>
        </dgm:presLayoutVars>
      </dgm:prSet>
      <dgm:spPr/>
    </dgm:pt>
    <dgm:pt modelId="{5C5F9EA2-2148-4A1B-86C8-D73E1CD9316E}" type="pres">
      <dgm:prSet presAssocID="{12B6409D-97F4-4068-8FEA-79E4AF7396F2}" presName="compNode" presStyleCnt="0"/>
      <dgm:spPr/>
    </dgm:pt>
    <dgm:pt modelId="{BB7610A7-0884-4BE4-B137-6D61CF8A1C09}" type="pres">
      <dgm:prSet presAssocID="{12B6409D-97F4-4068-8FEA-79E4AF7396F2}" presName="bgRect" presStyleLbl="bgShp" presStyleIdx="0" presStyleCnt="5"/>
      <dgm:spPr/>
    </dgm:pt>
    <dgm:pt modelId="{EF4DEF3F-259B-4DF8-AD01-EE1294F31DFC}" type="pres">
      <dgm:prSet presAssocID="{12B6409D-97F4-4068-8FEA-79E4AF7396F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3AE793DB-B27F-43F7-9BC5-0F2A89421B02}" type="pres">
      <dgm:prSet presAssocID="{12B6409D-97F4-4068-8FEA-79E4AF7396F2}" presName="spaceRect" presStyleCnt="0"/>
      <dgm:spPr/>
    </dgm:pt>
    <dgm:pt modelId="{95E2CFC9-134D-44F8-8A87-71FCE743D283}" type="pres">
      <dgm:prSet presAssocID="{12B6409D-97F4-4068-8FEA-79E4AF7396F2}" presName="parTx" presStyleLbl="revTx" presStyleIdx="0" presStyleCnt="5">
        <dgm:presLayoutVars>
          <dgm:chMax val="0"/>
          <dgm:chPref val="0"/>
        </dgm:presLayoutVars>
      </dgm:prSet>
      <dgm:spPr/>
    </dgm:pt>
    <dgm:pt modelId="{04D1D68A-E493-4C88-B766-58C6FAA12851}" type="pres">
      <dgm:prSet presAssocID="{AF0EB779-DBC2-4567-BF33-84ED03DEE92C}" presName="sibTrans" presStyleCnt="0"/>
      <dgm:spPr/>
    </dgm:pt>
    <dgm:pt modelId="{F643861E-F0CA-4B01-81EA-72E50C3C9716}" type="pres">
      <dgm:prSet presAssocID="{1D4C6EA6-43DB-434C-8187-F600A3880BA0}" presName="compNode" presStyleCnt="0"/>
      <dgm:spPr/>
    </dgm:pt>
    <dgm:pt modelId="{AE45E9A3-BD80-4D16-9AB9-CDF814CAE290}" type="pres">
      <dgm:prSet presAssocID="{1D4C6EA6-43DB-434C-8187-F600A3880BA0}" presName="bgRect" presStyleLbl="bgShp" presStyleIdx="1" presStyleCnt="5"/>
      <dgm:spPr/>
    </dgm:pt>
    <dgm:pt modelId="{DAD0EAA1-D80B-4F55-B778-3FA8AF7D6781}" type="pres">
      <dgm:prSet presAssocID="{1D4C6EA6-43DB-434C-8187-F600A3880BA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rcles with Arrows"/>
        </a:ext>
      </dgm:extLst>
    </dgm:pt>
    <dgm:pt modelId="{3F7C4EF7-2C8C-45D5-96F6-8021A548480C}" type="pres">
      <dgm:prSet presAssocID="{1D4C6EA6-43DB-434C-8187-F600A3880BA0}" presName="spaceRect" presStyleCnt="0"/>
      <dgm:spPr/>
    </dgm:pt>
    <dgm:pt modelId="{E76F825B-5439-4767-B77D-81E7FE408B79}" type="pres">
      <dgm:prSet presAssocID="{1D4C6EA6-43DB-434C-8187-F600A3880BA0}" presName="parTx" presStyleLbl="revTx" presStyleIdx="1" presStyleCnt="5">
        <dgm:presLayoutVars>
          <dgm:chMax val="0"/>
          <dgm:chPref val="0"/>
        </dgm:presLayoutVars>
      </dgm:prSet>
      <dgm:spPr/>
    </dgm:pt>
    <dgm:pt modelId="{35F8491A-698C-4271-91A0-B3720D18234A}" type="pres">
      <dgm:prSet presAssocID="{E6777AF2-D16A-432F-8B1C-BBEEE8E7E7CF}" presName="sibTrans" presStyleCnt="0"/>
      <dgm:spPr/>
    </dgm:pt>
    <dgm:pt modelId="{5377C726-E74A-45C4-BA5F-DD5DFBCA2120}" type="pres">
      <dgm:prSet presAssocID="{2B836D37-97BC-4F4A-BDE0-7E2B3906DF29}" presName="compNode" presStyleCnt="0"/>
      <dgm:spPr/>
    </dgm:pt>
    <dgm:pt modelId="{2CF8296A-ACEA-4463-B9B5-3826B23BE637}" type="pres">
      <dgm:prSet presAssocID="{2B836D37-97BC-4F4A-BDE0-7E2B3906DF29}" presName="bgRect" presStyleLbl="bgShp" presStyleIdx="2" presStyleCnt="5"/>
      <dgm:spPr/>
    </dgm:pt>
    <dgm:pt modelId="{74937228-0E22-4BF7-924A-433625BD3221}" type="pres">
      <dgm:prSet presAssocID="{2B836D37-97BC-4F4A-BDE0-7E2B3906DF2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2B06DD84-D87E-4578-B920-296631DA562D}" type="pres">
      <dgm:prSet presAssocID="{2B836D37-97BC-4F4A-BDE0-7E2B3906DF29}" presName="spaceRect" presStyleCnt="0"/>
      <dgm:spPr/>
    </dgm:pt>
    <dgm:pt modelId="{DF1C7663-70AB-4B15-89C2-E91A9F469A12}" type="pres">
      <dgm:prSet presAssocID="{2B836D37-97BC-4F4A-BDE0-7E2B3906DF29}" presName="parTx" presStyleLbl="revTx" presStyleIdx="2" presStyleCnt="5">
        <dgm:presLayoutVars>
          <dgm:chMax val="0"/>
          <dgm:chPref val="0"/>
        </dgm:presLayoutVars>
      </dgm:prSet>
      <dgm:spPr/>
    </dgm:pt>
    <dgm:pt modelId="{F26AE40F-E873-45D8-A574-E6A5F6981D46}" type="pres">
      <dgm:prSet presAssocID="{A9801C59-56AD-4103-9E8C-16CD834839A8}" presName="sibTrans" presStyleCnt="0"/>
      <dgm:spPr/>
    </dgm:pt>
    <dgm:pt modelId="{F5B4A9DC-8DEC-4392-86A4-00DA4142FAC8}" type="pres">
      <dgm:prSet presAssocID="{C6D7DDA5-48D5-40AE-8DF0-E5C163C7F6D1}" presName="compNode" presStyleCnt="0"/>
      <dgm:spPr/>
    </dgm:pt>
    <dgm:pt modelId="{BA40DBB0-59A4-4265-8417-1C1AF0C16040}" type="pres">
      <dgm:prSet presAssocID="{C6D7DDA5-48D5-40AE-8DF0-E5C163C7F6D1}" presName="bgRect" presStyleLbl="bgShp" presStyleIdx="3" presStyleCnt="5"/>
      <dgm:spPr/>
    </dgm:pt>
    <dgm:pt modelId="{06B3E77E-2EEB-4930-B101-8F3FFC1FEBD8}" type="pres">
      <dgm:prSet presAssocID="{C6D7DDA5-48D5-40AE-8DF0-E5C163C7F6D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Heart with solid fill"/>
        </a:ext>
      </dgm:extLst>
    </dgm:pt>
    <dgm:pt modelId="{A163ACCA-2939-4C1F-B91E-964F72FC91C1}" type="pres">
      <dgm:prSet presAssocID="{C6D7DDA5-48D5-40AE-8DF0-E5C163C7F6D1}" presName="spaceRect" presStyleCnt="0"/>
      <dgm:spPr/>
    </dgm:pt>
    <dgm:pt modelId="{02B7990C-4DB1-420A-AC1A-DA6A109FD51E}" type="pres">
      <dgm:prSet presAssocID="{C6D7DDA5-48D5-40AE-8DF0-E5C163C7F6D1}" presName="parTx" presStyleLbl="revTx" presStyleIdx="3" presStyleCnt="5">
        <dgm:presLayoutVars>
          <dgm:chMax val="0"/>
          <dgm:chPref val="0"/>
        </dgm:presLayoutVars>
      </dgm:prSet>
      <dgm:spPr/>
    </dgm:pt>
    <dgm:pt modelId="{99552368-1A11-4C09-8410-B6F8FBC69030}" type="pres">
      <dgm:prSet presAssocID="{29F99E1D-1FA0-4354-86E3-18F547F3AA31}" presName="sibTrans" presStyleCnt="0"/>
      <dgm:spPr/>
    </dgm:pt>
    <dgm:pt modelId="{E158F5F5-1802-48C7-AED3-F621EBCBC5F9}" type="pres">
      <dgm:prSet presAssocID="{8CDF65A7-BF26-4B9F-9517-0392F12E1E79}" presName="compNode" presStyleCnt="0"/>
      <dgm:spPr/>
    </dgm:pt>
    <dgm:pt modelId="{1103F971-7EB0-4156-82F5-FB318C820718}" type="pres">
      <dgm:prSet presAssocID="{8CDF65A7-BF26-4B9F-9517-0392F12E1E79}" presName="bgRect" presStyleLbl="bgShp" presStyleIdx="4" presStyleCnt="5"/>
      <dgm:spPr/>
    </dgm:pt>
    <dgm:pt modelId="{F9439CCA-3385-465D-ACF3-FFE851E780B8}" type="pres">
      <dgm:prSet presAssocID="{8CDF65A7-BF26-4B9F-9517-0392F12E1E7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02EDE8A6-EB61-43FB-80E9-D8364A511292}" type="pres">
      <dgm:prSet presAssocID="{8CDF65A7-BF26-4B9F-9517-0392F12E1E79}" presName="spaceRect" presStyleCnt="0"/>
      <dgm:spPr/>
    </dgm:pt>
    <dgm:pt modelId="{85832119-2472-4C2F-A762-427DCC11E34A}" type="pres">
      <dgm:prSet presAssocID="{8CDF65A7-BF26-4B9F-9517-0392F12E1E7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06AF900-177A-4196-8D22-6118E5E79071}" srcId="{4582FFE6-EA28-4596-BFDB-8900EA81F71E}" destId="{C6D7DDA5-48D5-40AE-8DF0-E5C163C7F6D1}" srcOrd="3" destOrd="0" parTransId="{1376C0A6-5E2C-49F2-BA7C-C35CDD98E34E}" sibTransId="{29F99E1D-1FA0-4354-86E3-18F547F3AA31}"/>
    <dgm:cxn modelId="{CA945B26-DE6E-46E5-AA3F-E754002B410F}" type="presOf" srcId="{12B6409D-97F4-4068-8FEA-79E4AF7396F2}" destId="{95E2CFC9-134D-44F8-8A87-71FCE743D283}" srcOrd="0" destOrd="0" presId="urn:microsoft.com/office/officeart/2018/2/layout/IconVerticalSolidList"/>
    <dgm:cxn modelId="{9591D452-CEA4-458F-8B7D-A28D46BCBEE2}" srcId="{4582FFE6-EA28-4596-BFDB-8900EA81F71E}" destId="{2B836D37-97BC-4F4A-BDE0-7E2B3906DF29}" srcOrd="2" destOrd="0" parTransId="{B7B80EC0-9346-4259-BDC8-6C586394722C}" sibTransId="{A9801C59-56AD-4103-9E8C-16CD834839A8}"/>
    <dgm:cxn modelId="{2158CA55-0609-40B7-8604-5E77459A3FDB}" type="presOf" srcId="{C6D7DDA5-48D5-40AE-8DF0-E5C163C7F6D1}" destId="{02B7990C-4DB1-420A-AC1A-DA6A109FD51E}" srcOrd="0" destOrd="0" presId="urn:microsoft.com/office/officeart/2018/2/layout/IconVerticalSolidList"/>
    <dgm:cxn modelId="{8D945396-3DFC-4CF4-B4F2-7E5C40D4BACE}" type="presOf" srcId="{4582FFE6-EA28-4596-BFDB-8900EA81F71E}" destId="{890937A0-B440-46BA-B250-6761960594B2}" srcOrd="0" destOrd="0" presId="urn:microsoft.com/office/officeart/2018/2/layout/IconVerticalSolidList"/>
    <dgm:cxn modelId="{B85A3CA3-BFD9-4888-9BDC-C12C0DCA1588}" type="presOf" srcId="{8CDF65A7-BF26-4B9F-9517-0392F12E1E79}" destId="{85832119-2472-4C2F-A762-427DCC11E34A}" srcOrd="0" destOrd="0" presId="urn:microsoft.com/office/officeart/2018/2/layout/IconVerticalSolidList"/>
    <dgm:cxn modelId="{8C56FEC7-ED8A-4692-92D3-5222D4A58512}" srcId="{4582FFE6-EA28-4596-BFDB-8900EA81F71E}" destId="{1D4C6EA6-43DB-434C-8187-F600A3880BA0}" srcOrd="1" destOrd="0" parTransId="{3BAEDC92-28E9-4E7E-B99E-E34E0DCDBA27}" sibTransId="{E6777AF2-D16A-432F-8B1C-BBEEE8E7E7CF}"/>
    <dgm:cxn modelId="{7B7DE3C8-802D-4EA8-B119-AA7585457B49}" srcId="{4582FFE6-EA28-4596-BFDB-8900EA81F71E}" destId="{12B6409D-97F4-4068-8FEA-79E4AF7396F2}" srcOrd="0" destOrd="0" parTransId="{E81F58F6-8B64-4073-82AA-29011C32E27F}" sibTransId="{AF0EB779-DBC2-4567-BF33-84ED03DEE92C}"/>
    <dgm:cxn modelId="{695943CB-685F-4915-A48E-6C6BB0C6A821}" type="presOf" srcId="{2B836D37-97BC-4F4A-BDE0-7E2B3906DF29}" destId="{DF1C7663-70AB-4B15-89C2-E91A9F469A12}" srcOrd="0" destOrd="0" presId="urn:microsoft.com/office/officeart/2018/2/layout/IconVerticalSolidList"/>
    <dgm:cxn modelId="{44BAE6FC-272D-4736-8B95-C1FECB0F0154}" type="presOf" srcId="{1D4C6EA6-43DB-434C-8187-F600A3880BA0}" destId="{E76F825B-5439-4767-B77D-81E7FE408B79}" srcOrd="0" destOrd="0" presId="urn:microsoft.com/office/officeart/2018/2/layout/IconVerticalSolidList"/>
    <dgm:cxn modelId="{8F65EFFD-DA33-47EE-B990-3A83820400B5}" srcId="{4582FFE6-EA28-4596-BFDB-8900EA81F71E}" destId="{8CDF65A7-BF26-4B9F-9517-0392F12E1E79}" srcOrd="4" destOrd="0" parTransId="{A7495A80-602E-48DE-869C-6717D399AC43}" sibTransId="{27538017-8EBF-4D1A-AA6E-B24C65579C49}"/>
    <dgm:cxn modelId="{F95B2A5D-0BE2-4A7C-8C13-67398871A512}" type="presParOf" srcId="{890937A0-B440-46BA-B250-6761960594B2}" destId="{5C5F9EA2-2148-4A1B-86C8-D73E1CD9316E}" srcOrd="0" destOrd="0" presId="urn:microsoft.com/office/officeart/2018/2/layout/IconVerticalSolidList"/>
    <dgm:cxn modelId="{0F31F8F0-0B7F-409F-974C-04AAC7E241EC}" type="presParOf" srcId="{5C5F9EA2-2148-4A1B-86C8-D73E1CD9316E}" destId="{BB7610A7-0884-4BE4-B137-6D61CF8A1C09}" srcOrd="0" destOrd="0" presId="urn:microsoft.com/office/officeart/2018/2/layout/IconVerticalSolidList"/>
    <dgm:cxn modelId="{61C228C8-CD89-497A-B77A-027CF827225C}" type="presParOf" srcId="{5C5F9EA2-2148-4A1B-86C8-D73E1CD9316E}" destId="{EF4DEF3F-259B-4DF8-AD01-EE1294F31DFC}" srcOrd="1" destOrd="0" presId="urn:microsoft.com/office/officeart/2018/2/layout/IconVerticalSolidList"/>
    <dgm:cxn modelId="{9F95CC07-BD95-4D92-A711-58CBDD83FD4C}" type="presParOf" srcId="{5C5F9EA2-2148-4A1B-86C8-D73E1CD9316E}" destId="{3AE793DB-B27F-43F7-9BC5-0F2A89421B02}" srcOrd="2" destOrd="0" presId="urn:microsoft.com/office/officeart/2018/2/layout/IconVerticalSolidList"/>
    <dgm:cxn modelId="{CB0837DB-19D3-4E50-B3A8-882107BCD562}" type="presParOf" srcId="{5C5F9EA2-2148-4A1B-86C8-D73E1CD9316E}" destId="{95E2CFC9-134D-44F8-8A87-71FCE743D283}" srcOrd="3" destOrd="0" presId="urn:microsoft.com/office/officeart/2018/2/layout/IconVerticalSolidList"/>
    <dgm:cxn modelId="{58468B57-6E91-4820-B599-7D65380E16C2}" type="presParOf" srcId="{890937A0-B440-46BA-B250-6761960594B2}" destId="{04D1D68A-E493-4C88-B766-58C6FAA12851}" srcOrd="1" destOrd="0" presId="urn:microsoft.com/office/officeart/2018/2/layout/IconVerticalSolidList"/>
    <dgm:cxn modelId="{FC815EFB-28FD-4D12-B265-CABC3533C299}" type="presParOf" srcId="{890937A0-B440-46BA-B250-6761960594B2}" destId="{F643861E-F0CA-4B01-81EA-72E50C3C9716}" srcOrd="2" destOrd="0" presId="urn:microsoft.com/office/officeart/2018/2/layout/IconVerticalSolidList"/>
    <dgm:cxn modelId="{F2581555-BE41-4F91-90C5-F4812BA2417A}" type="presParOf" srcId="{F643861E-F0CA-4B01-81EA-72E50C3C9716}" destId="{AE45E9A3-BD80-4D16-9AB9-CDF814CAE290}" srcOrd="0" destOrd="0" presId="urn:microsoft.com/office/officeart/2018/2/layout/IconVerticalSolidList"/>
    <dgm:cxn modelId="{C25CF0EA-C981-45D1-B02D-B1870A3745F5}" type="presParOf" srcId="{F643861E-F0CA-4B01-81EA-72E50C3C9716}" destId="{DAD0EAA1-D80B-4F55-B778-3FA8AF7D6781}" srcOrd="1" destOrd="0" presId="urn:microsoft.com/office/officeart/2018/2/layout/IconVerticalSolidList"/>
    <dgm:cxn modelId="{6EBFDB83-63BF-4C12-8472-E3779465E4D3}" type="presParOf" srcId="{F643861E-F0CA-4B01-81EA-72E50C3C9716}" destId="{3F7C4EF7-2C8C-45D5-96F6-8021A548480C}" srcOrd="2" destOrd="0" presId="urn:microsoft.com/office/officeart/2018/2/layout/IconVerticalSolidList"/>
    <dgm:cxn modelId="{AA95862B-6FD5-4087-BD68-AC4E9F26D4EB}" type="presParOf" srcId="{F643861E-F0CA-4B01-81EA-72E50C3C9716}" destId="{E76F825B-5439-4767-B77D-81E7FE408B79}" srcOrd="3" destOrd="0" presId="urn:microsoft.com/office/officeart/2018/2/layout/IconVerticalSolidList"/>
    <dgm:cxn modelId="{C08F656E-BB99-484D-8CFB-CC675186CBA9}" type="presParOf" srcId="{890937A0-B440-46BA-B250-6761960594B2}" destId="{35F8491A-698C-4271-91A0-B3720D18234A}" srcOrd="3" destOrd="0" presId="urn:microsoft.com/office/officeart/2018/2/layout/IconVerticalSolidList"/>
    <dgm:cxn modelId="{F7849178-A1F3-4213-B6D7-9026F7D09A96}" type="presParOf" srcId="{890937A0-B440-46BA-B250-6761960594B2}" destId="{5377C726-E74A-45C4-BA5F-DD5DFBCA2120}" srcOrd="4" destOrd="0" presId="urn:microsoft.com/office/officeart/2018/2/layout/IconVerticalSolidList"/>
    <dgm:cxn modelId="{A2EC5A08-2F9A-403D-8E1E-9FE2279C0028}" type="presParOf" srcId="{5377C726-E74A-45C4-BA5F-DD5DFBCA2120}" destId="{2CF8296A-ACEA-4463-B9B5-3826B23BE637}" srcOrd="0" destOrd="0" presId="urn:microsoft.com/office/officeart/2018/2/layout/IconVerticalSolidList"/>
    <dgm:cxn modelId="{2E0D0A34-1ABA-45F0-88CC-1E92D7E246FE}" type="presParOf" srcId="{5377C726-E74A-45C4-BA5F-DD5DFBCA2120}" destId="{74937228-0E22-4BF7-924A-433625BD3221}" srcOrd="1" destOrd="0" presId="urn:microsoft.com/office/officeart/2018/2/layout/IconVerticalSolidList"/>
    <dgm:cxn modelId="{30D2401A-BABC-4D8E-9E77-5321E0F99F97}" type="presParOf" srcId="{5377C726-E74A-45C4-BA5F-DD5DFBCA2120}" destId="{2B06DD84-D87E-4578-B920-296631DA562D}" srcOrd="2" destOrd="0" presId="urn:microsoft.com/office/officeart/2018/2/layout/IconVerticalSolidList"/>
    <dgm:cxn modelId="{65EA380C-5372-4072-B4E3-E7CE62183AE9}" type="presParOf" srcId="{5377C726-E74A-45C4-BA5F-DD5DFBCA2120}" destId="{DF1C7663-70AB-4B15-89C2-E91A9F469A12}" srcOrd="3" destOrd="0" presId="urn:microsoft.com/office/officeart/2018/2/layout/IconVerticalSolidList"/>
    <dgm:cxn modelId="{7AB278CE-CB42-4E41-A7DB-5C373F6E6419}" type="presParOf" srcId="{890937A0-B440-46BA-B250-6761960594B2}" destId="{F26AE40F-E873-45D8-A574-E6A5F6981D46}" srcOrd="5" destOrd="0" presId="urn:microsoft.com/office/officeart/2018/2/layout/IconVerticalSolidList"/>
    <dgm:cxn modelId="{30DD1029-BF18-4EE0-B185-8EB00D8C7ED9}" type="presParOf" srcId="{890937A0-B440-46BA-B250-6761960594B2}" destId="{F5B4A9DC-8DEC-4392-86A4-00DA4142FAC8}" srcOrd="6" destOrd="0" presId="urn:microsoft.com/office/officeart/2018/2/layout/IconVerticalSolidList"/>
    <dgm:cxn modelId="{B7BA03D7-F11F-4CEE-8D1B-2CA2F44A70F3}" type="presParOf" srcId="{F5B4A9DC-8DEC-4392-86A4-00DA4142FAC8}" destId="{BA40DBB0-59A4-4265-8417-1C1AF0C16040}" srcOrd="0" destOrd="0" presId="urn:microsoft.com/office/officeart/2018/2/layout/IconVerticalSolidList"/>
    <dgm:cxn modelId="{83E39FBD-30E9-481D-9E4A-84305B173C17}" type="presParOf" srcId="{F5B4A9DC-8DEC-4392-86A4-00DA4142FAC8}" destId="{06B3E77E-2EEB-4930-B101-8F3FFC1FEBD8}" srcOrd="1" destOrd="0" presId="urn:microsoft.com/office/officeart/2018/2/layout/IconVerticalSolidList"/>
    <dgm:cxn modelId="{C9D645E6-687A-41D5-817B-02B8F6A3C0EA}" type="presParOf" srcId="{F5B4A9DC-8DEC-4392-86A4-00DA4142FAC8}" destId="{A163ACCA-2939-4C1F-B91E-964F72FC91C1}" srcOrd="2" destOrd="0" presId="urn:microsoft.com/office/officeart/2018/2/layout/IconVerticalSolidList"/>
    <dgm:cxn modelId="{E45CA8C9-34E7-4697-ACC8-AB61488B3C4F}" type="presParOf" srcId="{F5B4A9DC-8DEC-4392-86A4-00DA4142FAC8}" destId="{02B7990C-4DB1-420A-AC1A-DA6A109FD51E}" srcOrd="3" destOrd="0" presId="urn:microsoft.com/office/officeart/2018/2/layout/IconVerticalSolidList"/>
    <dgm:cxn modelId="{EAD2AE58-641F-462A-89D1-A4468CDCC836}" type="presParOf" srcId="{890937A0-B440-46BA-B250-6761960594B2}" destId="{99552368-1A11-4C09-8410-B6F8FBC69030}" srcOrd="7" destOrd="0" presId="urn:microsoft.com/office/officeart/2018/2/layout/IconVerticalSolidList"/>
    <dgm:cxn modelId="{A08B4696-966B-48A8-BDDE-35E1ACAE599F}" type="presParOf" srcId="{890937A0-B440-46BA-B250-6761960594B2}" destId="{E158F5F5-1802-48C7-AED3-F621EBCBC5F9}" srcOrd="8" destOrd="0" presId="urn:microsoft.com/office/officeart/2018/2/layout/IconVerticalSolidList"/>
    <dgm:cxn modelId="{41627C27-9A9E-460B-A019-3160BC86941B}" type="presParOf" srcId="{E158F5F5-1802-48C7-AED3-F621EBCBC5F9}" destId="{1103F971-7EB0-4156-82F5-FB318C820718}" srcOrd="0" destOrd="0" presId="urn:microsoft.com/office/officeart/2018/2/layout/IconVerticalSolidList"/>
    <dgm:cxn modelId="{4FECEF1E-3574-4661-B64F-29A7B45ED748}" type="presParOf" srcId="{E158F5F5-1802-48C7-AED3-F621EBCBC5F9}" destId="{F9439CCA-3385-465D-ACF3-FFE851E780B8}" srcOrd="1" destOrd="0" presId="urn:microsoft.com/office/officeart/2018/2/layout/IconVerticalSolidList"/>
    <dgm:cxn modelId="{E8738E67-181C-4D49-9763-907C69F691AE}" type="presParOf" srcId="{E158F5F5-1802-48C7-AED3-F621EBCBC5F9}" destId="{02EDE8A6-EB61-43FB-80E9-D8364A511292}" srcOrd="2" destOrd="0" presId="urn:microsoft.com/office/officeart/2018/2/layout/IconVerticalSolidList"/>
    <dgm:cxn modelId="{8D1E4B43-72DF-4C73-9325-6B9C6EEE9B9F}" type="presParOf" srcId="{E158F5F5-1802-48C7-AED3-F621EBCBC5F9}" destId="{85832119-2472-4C2F-A762-427DCC11E34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BAEE1F1-0D9F-4960-B598-EA8C76D769D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CF6A31-0424-436D-9ED0-86C91C1D4C2F}">
      <dgm:prSet custT="1"/>
      <dgm:spPr>
        <a:solidFill>
          <a:schemeClr val="accent2">
            <a:lumMod val="75000"/>
          </a:schemeClr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en-US" sz="1800" b="1" baseline="0">
              <a:solidFill>
                <a:schemeClr val="bg2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</a:rPr>
            <a:t>“Definitely sounds like you really had a stressful day.”</a:t>
          </a:r>
          <a:endParaRPr lang="en-US" sz="1800" b="1">
            <a:solidFill>
              <a:schemeClr val="bg2">
                <a:lumMod val="20000"/>
                <a:lumOff val="80000"/>
              </a:schemeClr>
            </a:solidFill>
            <a:latin typeface="Calibri"/>
            <a:ea typeface="Calibri"/>
            <a:cs typeface="Calibri"/>
          </a:endParaRPr>
        </a:p>
      </dgm:t>
    </dgm:pt>
    <dgm:pt modelId="{3C0CA68A-E8E7-4B5D-88F8-9871BBFEF750}" type="parTrans" cxnId="{B2A694BC-DD89-46E1-8131-D83B2D932E0A}">
      <dgm:prSet/>
      <dgm:spPr/>
      <dgm:t>
        <a:bodyPr/>
        <a:lstStyle/>
        <a:p>
          <a:endParaRPr lang="en-US"/>
        </a:p>
      </dgm:t>
    </dgm:pt>
    <dgm:pt modelId="{C5056578-1319-429F-9085-560B68FDAA8D}" type="sibTrans" cxnId="{B2A694BC-DD89-46E1-8131-D83B2D932E0A}">
      <dgm:prSet/>
      <dgm:spPr/>
      <dgm:t>
        <a:bodyPr/>
        <a:lstStyle/>
        <a:p>
          <a:endParaRPr lang="en-US"/>
        </a:p>
      </dgm:t>
    </dgm:pt>
    <dgm:pt modelId="{74FB6EB7-B5DD-49E5-8E78-074B0553630D}">
      <dgm:prSet custT="1"/>
      <dgm:spPr>
        <a:solidFill>
          <a:schemeClr val="accent2">
            <a:lumMod val="75000"/>
          </a:schemeClr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en-US" sz="1800" b="1" baseline="0">
              <a:solidFill>
                <a:schemeClr val="bg2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</a:rPr>
            <a:t>“Wow, that does sound like a crazy shift, no wonder you feel exhausted.”</a:t>
          </a:r>
          <a:endParaRPr lang="en-US" sz="1800" b="1">
            <a:solidFill>
              <a:schemeClr val="bg2">
                <a:lumMod val="20000"/>
                <a:lumOff val="80000"/>
              </a:schemeClr>
            </a:solidFill>
            <a:latin typeface="Calibri"/>
            <a:ea typeface="Calibri"/>
            <a:cs typeface="Calibri"/>
          </a:endParaRPr>
        </a:p>
      </dgm:t>
    </dgm:pt>
    <dgm:pt modelId="{F2160135-4E21-4EF0-86E5-912976283D04}" type="parTrans" cxnId="{927273C6-B42D-4EC7-BF5F-CDC4375DDB27}">
      <dgm:prSet/>
      <dgm:spPr/>
      <dgm:t>
        <a:bodyPr/>
        <a:lstStyle/>
        <a:p>
          <a:endParaRPr lang="en-US"/>
        </a:p>
      </dgm:t>
    </dgm:pt>
    <dgm:pt modelId="{7E13023B-8E07-4DFD-A5C5-10D717DDC20A}" type="sibTrans" cxnId="{927273C6-B42D-4EC7-BF5F-CDC4375DDB27}">
      <dgm:prSet/>
      <dgm:spPr/>
      <dgm:t>
        <a:bodyPr/>
        <a:lstStyle/>
        <a:p>
          <a:endParaRPr lang="en-US"/>
        </a:p>
      </dgm:t>
    </dgm:pt>
    <dgm:pt modelId="{2CC1B454-9659-4245-8649-75C516C77007}">
      <dgm:prSet custT="1"/>
      <dgm:spPr>
        <a:solidFill>
          <a:schemeClr val="accent2">
            <a:lumMod val="75000"/>
          </a:schemeClr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en-US" sz="1800" b="1" baseline="0" dirty="0">
              <a:solidFill>
                <a:schemeClr val="bg2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</a:rPr>
            <a:t>“I can tell that you were furious during that call because you really care about your job.”</a:t>
          </a:r>
          <a:endParaRPr lang="en-US" sz="1800" dirty="0">
            <a:solidFill>
              <a:schemeClr val="bg2">
                <a:lumMod val="20000"/>
                <a:lumOff val="80000"/>
              </a:schemeClr>
            </a:solidFill>
            <a:latin typeface="Calibri"/>
            <a:ea typeface="Calibri"/>
            <a:cs typeface="Calibri"/>
          </a:endParaRPr>
        </a:p>
      </dgm:t>
    </dgm:pt>
    <dgm:pt modelId="{60CA3BC2-BEB1-4295-9751-F867C0C0AEB2}" type="parTrans" cxnId="{EFA72505-CB80-4F3A-B651-6748AE28B301}">
      <dgm:prSet/>
      <dgm:spPr/>
      <dgm:t>
        <a:bodyPr/>
        <a:lstStyle/>
        <a:p>
          <a:endParaRPr lang="en-US"/>
        </a:p>
      </dgm:t>
    </dgm:pt>
    <dgm:pt modelId="{2586025C-0A1C-42A2-9D66-1045E989194F}" type="sibTrans" cxnId="{EFA72505-CB80-4F3A-B651-6748AE28B301}">
      <dgm:prSet/>
      <dgm:spPr/>
      <dgm:t>
        <a:bodyPr/>
        <a:lstStyle/>
        <a:p>
          <a:endParaRPr lang="en-US"/>
        </a:p>
      </dgm:t>
    </dgm:pt>
    <dgm:pt modelId="{3BBBA4F7-7948-44B2-A6A9-6E08162DCF26}">
      <dgm:prSet custT="1"/>
      <dgm:spPr>
        <a:solidFill>
          <a:schemeClr val="accent2">
            <a:lumMod val="75000"/>
          </a:schemeClr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en-US" sz="1800" b="1">
              <a:solidFill>
                <a:schemeClr val="bg2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</a:rPr>
            <a:t>“Seems like you had a really tough shift and now you want to decompress, is that right?”</a:t>
          </a:r>
        </a:p>
      </dgm:t>
    </dgm:pt>
    <dgm:pt modelId="{047756A4-13E0-4340-9AF7-65A4E8F5E9BF}" type="parTrans" cxnId="{EAC06256-498D-4499-A033-7CF36ECA7C80}">
      <dgm:prSet/>
      <dgm:spPr/>
      <dgm:t>
        <a:bodyPr/>
        <a:lstStyle/>
        <a:p>
          <a:endParaRPr lang="en-US"/>
        </a:p>
      </dgm:t>
    </dgm:pt>
    <dgm:pt modelId="{89AD63B9-2F46-47DD-A100-B92A56A89834}" type="sibTrans" cxnId="{EAC06256-498D-4499-A033-7CF36ECA7C80}">
      <dgm:prSet/>
      <dgm:spPr/>
      <dgm:t>
        <a:bodyPr/>
        <a:lstStyle/>
        <a:p>
          <a:endParaRPr lang="en-US"/>
        </a:p>
      </dgm:t>
    </dgm:pt>
    <dgm:pt modelId="{88421285-A194-41CC-BF93-32A8053CDBCA}" type="pres">
      <dgm:prSet presAssocID="{EBAEE1F1-0D9F-4960-B598-EA8C76D769D6}" presName="linear" presStyleCnt="0">
        <dgm:presLayoutVars>
          <dgm:animLvl val="lvl"/>
          <dgm:resizeHandles val="exact"/>
        </dgm:presLayoutVars>
      </dgm:prSet>
      <dgm:spPr/>
    </dgm:pt>
    <dgm:pt modelId="{163121AC-8AE3-479B-9926-666F5AADD89B}" type="pres">
      <dgm:prSet presAssocID="{69CF6A31-0424-436D-9ED0-86C91C1D4C2F}" presName="parentText" presStyleLbl="node1" presStyleIdx="0" presStyleCnt="4" custLinFactNeighborX="1334" custLinFactNeighborY="-25980">
        <dgm:presLayoutVars>
          <dgm:chMax val="0"/>
          <dgm:bulletEnabled val="1"/>
        </dgm:presLayoutVars>
      </dgm:prSet>
      <dgm:spPr/>
    </dgm:pt>
    <dgm:pt modelId="{CC8DF5AB-8ED7-454C-A89F-CD564EC8F831}" type="pres">
      <dgm:prSet presAssocID="{C5056578-1319-429F-9085-560B68FDAA8D}" presName="spacer" presStyleCnt="0"/>
      <dgm:spPr/>
    </dgm:pt>
    <dgm:pt modelId="{48B4B6C9-C58E-4001-A7B7-730198A85151}" type="pres">
      <dgm:prSet presAssocID="{74FB6EB7-B5DD-49E5-8E78-074B0553630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FE107C6-AAD9-47F7-84CB-FED1477F9C28}" type="pres">
      <dgm:prSet presAssocID="{7E13023B-8E07-4DFD-A5C5-10D717DDC20A}" presName="spacer" presStyleCnt="0"/>
      <dgm:spPr/>
    </dgm:pt>
    <dgm:pt modelId="{30839D43-B114-4C83-8C4E-8723F52342AE}" type="pres">
      <dgm:prSet presAssocID="{2CC1B454-9659-4245-8649-75C516C7700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D177E80-6F3C-440C-84DF-3C88A98A6E5C}" type="pres">
      <dgm:prSet presAssocID="{2586025C-0A1C-42A2-9D66-1045E989194F}" presName="spacer" presStyleCnt="0"/>
      <dgm:spPr/>
    </dgm:pt>
    <dgm:pt modelId="{85B2AE60-0F23-44E6-A8D8-771B3E426926}" type="pres">
      <dgm:prSet presAssocID="{3BBBA4F7-7948-44B2-A6A9-6E08162DCF2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FA72505-CB80-4F3A-B651-6748AE28B301}" srcId="{EBAEE1F1-0D9F-4960-B598-EA8C76D769D6}" destId="{2CC1B454-9659-4245-8649-75C516C77007}" srcOrd="2" destOrd="0" parTransId="{60CA3BC2-BEB1-4295-9751-F867C0C0AEB2}" sibTransId="{2586025C-0A1C-42A2-9D66-1045E989194F}"/>
    <dgm:cxn modelId="{2F2D2722-4924-4E0E-A0C1-04B7340F6D10}" type="presOf" srcId="{EBAEE1F1-0D9F-4960-B598-EA8C76D769D6}" destId="{88421285-A194-41CC-BF93-32A8053CDBCA}" srcOrd="0" destOrd="0" presId="urn:microsoft.com/office/officeart/2005/8/layout/vList2"/>
    <dgm:cxn modelId="{4E40EF4D-DBC6-4D10-BE75-FF5DB1C23F8F}" type="presOf" srcId="{74FB6EB7-B5DD-49E5-8E78-074B0553630D}" destId="{48B4B6C9-C58E-4001-A7B7-730198A85151}" srcOrd="0" destOrd="0" presId="urn:microsoft.com/office/officeart/2005/8/layout/vList2"/>
    <dgm:cxn modelId="{EAC06256-498D-4499-A033-7CF36ECA7C80}" srcId="{EBAEE1F1-0D9F-4960-B598-EA8C76D769D6}" destId="{3BBBA4F7-7948-44B2-A6A9-6E08162DCF26}" srcOrd="3" destOrd="0" parTransId="{047756A4-13E0-4340-9AF7-65A4E8F5E9BF}" sibTransId="{89AD63B9-2F46-47DD-A100-B92A56A89834}"/>
    <dgm:cxn modelId="{26AAA88A-215A-4829-BABC-76E79DF1D3E7}" type="presOf" srcId="{2CC1B454-9659-4245-8649-75C516C77007}" destId="{30839D43-B114-4C83-8C4E-8723F52342AE}" srcOrd="0" destOrd="0" presId="urn:microsoft.com/office/officeart/2005/8/layout/vList2"/>
    <dgm:cxn modelId="{B2A694BC-DD89-46E1-8131-D83B2D932E0A}" srcId="{EBAEE1F1-0D9F-4960-B598-EA8C76D769D6}" destId="{69CF6A31-0424-436D-9ED0-86C91C1D4C2F}" srcOrd="0" destOrd="0" parTransId="{3C0CA68A-E8E7-4B5D-88F8-9871BBFEF750}" sibTransId="{C5056578-1319-429F-9085-560B68FDAA8D}"/>
    <dgm:cxn modelId="{927273C6-B42D-4EC7-BF5F-CDC4375DDB27}" srcId="{EBAEE1F1-0D9F-4960-B598-EA8C76D769D6}" destId="{74FB6EB7-B5DD-49E5-8E78-074B0553630D}" srcOrd="1" destOrd="0" parTransId="{F2160135-4E21-4EF0-86E5-912976283D04}" sibTransId="{7E13023B-8E07-4DFD-A5C5-10D717DDC20A}"/>
    <dgm:cxn modelId="{556556DB-44C1-48B2-8535-8D2E2FB2BCA8}" type="presOf" srcId="{69CF6A31-0424-436D-9ED0-86C91C1D4C2F}" destId="{163121AC-8AE3-479B-9926-666F5AADD89B}" srcOrd="0" destOrd="0" presId="urn:microsoft.com/office/officeart/2005/8/layout/vList2"/>
    <dgm:cxn modelId="{D0D37FDE-79D3-4729-A6CF-6C179B9AFFC2}" type="presOf" srcId="{3BBBA4F7-7948-44B2-A6A9-6E08162DCF26}" destId="{85B2AE60-0F23-44E6-A8D8-771B3E426926}" srcOrd="0" destOrd="0" presId="urn:microsoft.com/office/officeart/2005/8/layout/vList2"/>
    <dgm:cxn modelId="{56327722-9367-4A3F-9267-232215A1A1E6}" type="presParOf" srcId="{88421285-A194-41CC-BF93-32A8053CDBCA}" destId="{163121AC-8AE3-479B-9926-666F5AADD89B}" srcOrd="0" destOrd="0" presId="urn:microsoft.com/office/officeart/2005/8/layout/vList2"/>
    <dgm:cxn modelId="{CED2A2F2-32B4-49CB-9D97-0A5AD1443487}" type="presParOf" srcId="{88421285-A194-41CC-BF93-32A8053CDBCA}" destId="{CC8DF5AB-8ED7-454C-A89F-CD564EC8F831}" srcOrd="1" destOrd="0" presId="urn:microsoft.com/office/officeart/2005/8/layout/vList2"/>
    <dgm:cxn modelId="{E1C36934-C896-4C82-839E-06027B39AC31}" type="presParOf" srcId="{88421285-A194-41CC-BF93-32A8053CDBCA}" destId="{48B4B6C9-C58E-4001-A7B7-730198A85151}" srcOrd="2" destOrd="0" presId="urn:microsoft.com/office/officeart/2005/8/layout/vList2"/>
    <dgm:cxn modelId="{102272E2-52F7-4DDD-AA1D-EAFAFC05947E}" type="presParOf" srcId="{88421285-A194-41CC-BF93-32A8053CDBCA}" destId="{BFE107C6-AAD9-47F7-84CB-FED1477F9C28}" srcOrd="3" destOrd="0" presId="urn:microsoft.com/office/officeart/2005/8/layout/vList2"/>
    <dgm:cxn modelId="{74137949-CADB-472B-A987-A5BEE69D2158}" type="presParOf" srcId="{88421285-A194-41CC-BF93-32A8053CDBCA}" destId="{30839D43-B114-4C83-8C4E-8723F52342AE}" srcOrd="4" destOrd="0" presId="urn:microsoft.com/office/officeart/2005/8/layout/vList2"/>
    <dgm:cxn modelId="{1BDFB0F4-7037-4B6B-9D01-440600E0B70A}" type="presParOf" srcId="{88421285-A194-41CC-BF93-32A8053CDBCA}" destId="{0D177E80-6F3C-440C-84DF-3C88A98A6E5C}" srcOrd="5" destOrd="0" presId="urn:microsoft.com/office/officeart/2005/8/layout/vList2"/>
    <dgm:cxn modelId="{6CA53220-B29A-48C2-B9C6-BA9A17009FA4}" type="presParOf" srcId="{88421285-A194-41CC-BF93-32A8053CDBCA}" destId="{85B2AE60-0F23-44E6-A8D8-771B3E42692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8618DBA-5A78-4244-AB5B-998B6F47137F}" type="doc">
      <dgm:prSet loTypeId="urn:microsoft.com/office/officeart/2005/8/layout/architecture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A7DAC6-65E6-47E4-862D-B5A9E3E07AD6}">
      <dgm:prSet phldrT="[Text]" custT="1"/>
      <dgm:spPr>
        <a:solidFill>
          <a:schemeClr val="accent3"/>
        </a:solidFill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Avoid using “I” statements in the heat of moment. If your voice sounds critical or blaming when using the skill, it may still cause defensiveness. </a:t>
          </a:r>
        </a:p>
      </dgm:t>
    </dgm:pt>
    <dgm:pt modelId="{E548A52D-8FAF-4374-B799-71C32CC22911}" type="parTrans" cxnId="{CEAA18B6-A79E-484B-A682-B1918D8B5F24}">
      <dgm:prSet/>
      <dgm:spPr/>
      <dgm:t>
        <a:bodyPr/>
        <a:lstStyle/>
        <a:p>
          <a:endParaRPr lang="en-US"/>
        </a:p>
      </dgm:t>
    </dgm:pt>
    <dgm:pt modelId="{1A552C68-25BD-4884-9D4D-62F8536F3F02}" type="sibTrans" cxnId="{CEAA18B6-A79E-484B-A682-B1918D8B5F24}">
      <dgm:prSet/>
      <dgm:spPr/>
      <dgm:t>
        <a:bodyPr/>
        <a:lstStyle/>
        <a:p>
          <a:endParaRPr lang="en-US"/>
        </a:p>
      </dgm:t>
    </dgm:pt>
    <dgm:pt modelId="{7078587D-A6F7-4C94-A730-6A157AD255CA}">
      <dgm:prSet phldrT="[Text]" custT="1"/>
      <dgm:spPr>
        <a:solidFill>
          <a:schemeClr val="accent3"/>
        </a:solidFill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Be </a:t>
          </a:r>
          <a:r>
            <a:rPr lang="en-US" sz="1800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vulnerable</a:t>
          </a:r>
          <a:r>
            <a:rPr lang="en-US" sz="1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! Self-reflect about how you are </a:t>
          </a:r>
          <a:r>
            <a:rPr lang="en-US" sz="1800" i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really</a:t>
          </a:r>
          <a:r>
            <a:rPr lang="en-US" sz="1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feeling, before you have a discussion.</a:t>
          </a:r>
        </a:p>
      </dgm:t>
    </dgm:pt>
    <dgm:pt modelId="{13279FC8-0E76-48DC-BC34-92E300915CC2}" type="parTrans" cxnId="{5A111ACB-6125-4A77-A20E-F42083EC6CEF}">
      <dgm:prSet/>
      <dgm:spPr/>
      <dgm:t>
        <a:bodyPr/>
        <a:lstStyle/>
        <a:p>
          <a:endParaRPr lang="en-US"/>
        </a:p>
      </dgm:t>
    </dgm:pt>
    <dgm:pt modelId="{863F9D67-71F6-4541-9AC8-A8584AEC9A55}" type="sibTrans" cxnId="{5A111ACB-6125-4A77-A20E-F42083EC6CEF}">
      <dgm:prSet/>
      <dgm:spPr/>
      <dgm:t>
        <a:bodyPr/>
        <a:lstStyle/>
        <a:p>
          <a:endParaRPr lang="en-US"/>
        </a:p>
      </dgm:t>
    </dgm:pt>
    <dgm:pt modelId="{432E84EE-6505-4C6A-A372-A2BC1E4FAF9C}">
      <dgm:prSet phldrT="[Text]" custT="1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en-US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Quick Tips:</a:t>
          </a:r>
        </a:p>
      </dgm:t>
    </dgm:pt>
    <dgm:pt modelId="{61F8E0C2-AC30-4A58-937E-35204E6575A4}" type="parTrans" cxnId="{006B4C7F-58D2-467A-B0B9-ACE0DDDBE3A0}">
      <dgm:prSet/>
      <dgm:spPr/>
      <dgm:t>
        <a:bodyPr/>
        <a:lstStyle/>
        <a:p>
          <a:endParaRPr lang="en-US"/>
        </a:p>
      </dgm:t>
    </dgm:pt>
    <dgm:pt modelId="{8FAC2688-7655-4DFE-A14F-1C4B15E68D07}" type="sibTrans" cxnId="{006B4C7F-58D2-467A-B0B9-ACE0DDDBE3A0}">
      <dgm:prSet/>
      <dgm:spPr/>
      <dgm:t>
        <a:bodyPr/>
        <a:lstStyle/>
        <a:p>
          <a:endParaRPr lang="en-US"/>
        </a:p>
      </dgm:t>
    </dgm:pt>
    <dgm:pt modelId="{C8855627-6D36-4906-9241-91F7D24440FD}">
      <dgm:prSet phldrT="[Text]" custT="1"/>
      <dgm:spPr>
        <a:solidFill>
          <a:schemeClr val="accent3"/>
        </a:solidFill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Use feeling words like hurt, disappointed, worried, etc. </a:t>
          </a:r>
        </a:p>
      </dgm:t>
    </dgm:pt>
    <dgm:pt modelId="{7E2846C9-1E16-45FA-83E0-26994903C567}" type="parTrans" cxnId="{738495F7-FEB5-487D-A741-59DD1A5B75E1}">
      <dgm:prSet/>
      <dgm:spPr/>
      <dgm:t>
        <a:bodyPr/>
        <a:lstStyle/>
        <a:p>
          <a:endParaRPr lang="en-US"/>
        </a:p>
      </dgm:t>
    </dgm:pt>
    <dgm:pt modelId="{5FE9FC73-FAAC-4E8E-85D4-71B362E9DD25}" type="sibTrans" cxnId="{738495F7-FEB5-487D-A741-59DD1A5B75E1}">
      <dgm:prSet/>
      <dgm:spPr/>
      <dgm:t>
        <a:bodyPr/>
        <a:lstStyle/>
        <a:p>
          <a:endParaRPr lang="en-US"/>
        </a:p>
      </dgm:t>
    </dgm:pt>
    <dgm:pt modelId="{6A0B4993-37FF-44A8-A3E8-17BA9B57E2EF}" type="pres">
      <dgm:prSet presAssocID="{48618DBA-5A78-4244-AB5B-998B6F47137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DA9EF1D-FEA5-4930-83F1-DB8FF4D58F0D}" type="pres">
      <dgm:prSet presAssocID="{F1A7DAC6-65E6-47E4-862D-B5A9E3E07AD6}" presName="vertOne" presStyleCnt="0"/>
      <dgm:spPr/>
    </dgm:pt>
    <dgm:pt modelId="{730EC6D0-B3F0-467C-87A6-B2ED12C594B4}" type="pres">
      <dgm:prSet presAssocID="{F1A7DAC6-65E6-47E4-862D-B5A9E3E07AD6}" presName="txOne" presStyleLbl="node0" presStyleIdx="0" presStyleCnt="1" custLinFactNeighborX="-37" custLinFactNeighborY="13771">
        <dgm:presLayoutVars>
          <dgm:chPref val="3"/>
        </dgm:presLayoutVars>
      </dgm:prSet>
      <dgm:spPr/>
    </dgm:pt>
    <dgm:pt modelId="{7D58C542-DA6B-45EA-82EB-26E3DBA0A131}" type="pres">
      <dgm:prSet presAssocID="{F1A7DAC6-65E6-47E4-862D-B5A9E3E07AD6}" presName="parTransOne" presStyleCnt="0"/>
      <dgm:spPr/>
    </dgm:pt>
    <dgm:pt modelId="{20AB26B6-1666-41DD-8357-8C0FF144E829}" type="pres">
      <dgm:prSet presAssocID="{F1A7DAC6-65E6-47E4-862D-B5A9E3E07AD6}" presName="horzOne" presStyleCnt="0"/>
      <dgm:spPr/>
    </dgm:pt>
    <dgm:pt modelId="{70B66523-B45C-46F4-BB08-5C829C6F8C32}" type="pres">
      <dgm:prSet presAssocID="{7078587D-A6F7-4C94-A730-6A157AD255CA}" presName="vertTwo" presStyleCnt="0"/>
      <dgm:spPr/>
    </dgm:pt>
    <dgm:pt modelId="{3F79CC8C-3D5E-45DC-9EAF-6B1895A98E44}" type="pres">
      <dgm:prSet presAssocID="{7078587D-A6F7-4C94-A730-6A157AD255CA}" presName="txTwo" presStyleLbl="node2" presStyleIdx="0" presStyleCnt="2">
        <dgm:presLayoutVars>
          <dgm:chPref val="3"/>
        </dgm:presLayoutVars>
      </dgm:prSet>
      <dgm:spPr/>
    </dgm:pt>
    <dgm:pt modelId="{C03A4D07-1264-4326-848D-73E33AF94048}" type="pres">
      <dgm:prSet presAssocID="{7078587D-A6F7-4C94-A730-6A157AD255CA}" presName="parTransTwo" presStyleCnt="0"/>
      <dgm:spPr/>
    </dgm:pt>
    <dgm:pt modelId="{A6044023-758C-41BD-A0BE-60770FE80E5E}" type="pres">
      <dgm:prSet presAssocID="{7078587D-A6F7-4C94-A730-6A157AD255CA}" presName="horzTwo" presStyleCnt="0"/>
      <dgm:spPr/>
    </dgm:pt>
    <dgm:pt modelId="{F284CB25-5A37-4553-88AB-C3D73E14BB0B}" type="pres">
      <dgm:prSet presAssocID="{432E84EE-6505-4C6A-A372-A2BC1E4FAF9C}" presName="vertThree" presStyleCnt="0"/>
      <dgm:spPr/>
    </dgm:pt>
    <dgm:pt modelId="{379CE4DA-F222-4C68-A3BA-D8A612639EB3}" type="pres">
      <dgm:prSet presAssocID="{432E84EE-6505-4C6A-A372-A2BC1E4FAF9C}" presName="txThree" presStyleLbl="node3" presStyleIdx="0" presStyleCnt="1" custLinFactNeighborX="52754" custLinFactNeighborY="-1549">
        <dgm:presLayoutVars>
          <dgm:chPref val="3"/>
        </dgm:presLayoutVars>
      </dgm:prSet>
      <dgm:spPr/>
    </dgm:pt>
    <dgm:pt modelId="{B0965363-EF0A-454F-A96B-B0E1729989CF}" type="pres">
      <dgm:prSet presAssocID="{432E84EE-6505-4C6A-A372-A2BC1E4FAF9C}" presName="horzThree" presStyleCnt="0"/>
      <dgm:spPr/>
    </dgm:pt>
    <dgm:pt modelId="{A7BA4D55-3965-4FD4-A77E-339025B33682}" type="pres">
      <dgm:prSet presAssocID="{863F9D67-71F6-4541-9AC8-A8584AEC9A55}" presName="sibSpaceTwo" presStyleCnt="0"/>
      <dgm:spPr/>
    </dgm:pt>
    <dgm:pt modelId="{24798961-D1DF-497E-8B14-53F0364AA98E}" type="pres">
      <dgm:prSet presAssocID="{C8855627-6D36-4906-9241-91F7D24440FD}" presName="vertTwo" presStyleCnt="0"/>
      <dgm:spPr/>
    </dgm:pt>
    <dgm:pt modelId="{AFE7C1A6-1D6A-4E8E-81D9-6B5FFB42E038}" type="pres">
      <dgm:prSet presAssocID="{C8855627-6D36-4906-9241-91F7D24440FD}" presName="txTwo" presStyleLbl="node2" presStyleIdx="1" presStyleCnt="2" custLinFactNeighborX="3060" custLinFactNeighborY="1">
        <dgm:presLayoutVars>
          <dgm:chPref val="3"/>
        </dgm:presLayoutVars>
      </dgm:prSet>
      <dgm:spPr/>
    </dgm:pt>
    <dgm:pt modelId="{AAC19E92-3E11-4B0A-8CFF-5F9789176DF4}" type="pres">
      <dgm:prSet presAssocID="{C8855627-6D36-4906-9241-91F7D24440FD}" presName="horzTwo" presStyleCnt="0"/>
      <dgm:spPr/>
    </dgm:pt>
  </dgm:ptLst>
  <dgm:cxnLst>
    <dgm:cxn modelId="{9FDCAA0E-CEC5-406C-B6D3-FE40BF37B731}" type="presOf" srcId="{48618DBA-5A78-4244-AB5B-998B6F47137F}" destId="{6A0B4993-37FF-44A8-A3E8-17BA9B57E2EF}" srcOrd="0" destOrd="0" presId="urn:microsoft.com/office/officeart/2005/8/layout/architecture"/>
    <dgm:cxn modelId="{C03D9C43-12E8-45D0-BDF0-E73C05BEB5E0}" type="presOf" srcId="{7078587D-A6F7-4C94-A730-6A157AD255CA}" destId="{3F79CC8C-3D5E-45DC-9EAF-6B1895A98E44}" srcOrd="0" destOrd="0" presId="urn:microsoft.com/office/officeart/2005/8/layout/architecture"/>
    <dgm:cxn modelId="{6A81B27D-5728-4D63-A64A-B8019DDF1E37}" type="presOf" srcId="{432E84EE-6505-4C6A-A372-A2BC1E4FAF9C}" destId="{379CE4DA-F222-4C68-A3BA-D8A612639EB3}" srcOrd="0" destOrd="0" presId="urn:microsoft.com/office/officeart/2005/8/layout/architecture"/>
    <dgm:cxn modelId="{006B4C7F-58D2-467A-B0B9-ACE0DDDBE3A0}" srcId="{7078587D-A6F7-4C94-A730-6A157AD255CA}" destId="{432E84EE-6505-4C6A-A372-A2BC1E4FAF9C}" srcOrd="0" destOrd="0" parTransId="{61F8E0C2-AC30-4A58-937E-35204E6575A4}" sibTransId="{8FAC2688-7655-4DFE-A14F-1C4B15E68D07}"/>
    <dgm:cxn modelId="{8DA96E87-F67A-4E25-87E4-9F8AC880FEBB}" type="presOf" srcId="{C8855627-6D36-4906-9241-91F7D24440FD}" destId="{AFE7C1A6-1D6A-4E8E-81D9-6B5FFB42E038}" srcOrd="0" destOrd="0" presId="urn:microsoft.com/office/officeart/2005/8/layout/architecture"/>
    <dgm:cxn modelId="{4DFD54A7-3E45-4A23-9ADC-ED320A96E689}" type="presOf" srcId="{F1A7DAC6-65E6-47E4-862D-B5A9E3E07AD6}" destId="{730EC6D0-B3F0-467C-87A6-B2ED12C594B4}" srcOrd="0" destOrd="0" presId="urn:microsoft.com/office/officeart/2005/8/layout/architecture"/>
    <dgm:cxn modelId="{CEAA18B6-A79E-484B-A682-B1918D8B5F24}" srcId="{48618DBA-5A78-4244-AB5B-998B6F47137F}" destId="{F1A7DAC6-65E6-47E4-862D-B5A9E3E07AD6}" srcOrd="0" destOrd="0" parTransId="{E548A52D-8FAF-4374-B799-71C32CC22911}" sibTransId="{1A552C68-25BD-4884-9D4D-62F8536F3F02}"/>
    <dgm:cxn modelId="{5A111ACB-6125-4A77-A20E-F42083EC6CEF}" srcId="{F1A7DAC6-65E6-47E4-862D-B5A9E3E07AD6}" destId="{7078587D-A6F7-4C94-A730-6A157AD255CA}" srcOrd="0" destOrd="0" parTransId="{13279FC8-0E76-48DC-BC34-92E300915CC2}" sibTransId="{863F9D67-71F6-4541-9AC8-A8584AEC9A55}"/>
    <dgm:cxn modelId="{738495F7-FEB5-487D-A741-59DD1A5B75E1}" srcId="{F1A7DAC6-65E6-47E4-862D-B5A9E3E07AD6}" destId="{C8855627-6D36-4906-9241-91F7D24440FD}" srcOrd="1" destOrd="0" parTransId="{7E2846C9-1E16-45FA-83E0-26994903C567}" sibTransId="{5FE9FC73-FAAC-4E8E-85D4-71B362E9DD25}"/>
    <dgm:cxn modelId="{770D3696-2315-4899-9882-FF18F95E9C12}" type="presParOf" srcId="{6A0B4993-37FF-44A8-A3E8-17BA9B57E2EF}" destId="{DDA9EF1D-FEA5-4930-83F1-DB8FF4D58F0D}" srcOrd="0" destOrd="0" presId="urn:microsoft.com/office/officeart/2005/8/layout/architecture"/>
    <dgm:cxn modelId="{F5FB6767-BB37-45E6-8E03-7439DAF19444}" type="presParOf" srcId="{DDA9EF1D-FEA5-4930-83F1-DB8FF4D58F0D}" destId="{730EC6D0-B3F0-467C-87A6-B2ED12C594B4}" srcOrd="0" destOrd="0" presId="urn:microsoft.com/office/officeart/2005/8/layout/architecture"/>
    <dgm:cxn modelId="{8BEEFF94-5A8F-440F-811F-BA453F5599EA}" type="presParOf" srcId="{DDA9EF1D-FEA5-4930-83F1-DB8FF4D58F0D}" destId="{7D58C542-DA6B-45EA-82EB-26E3DBA0A131}" srcOrd="1" destOrd="0" presId="urn:microsoft.com/office/officeart/2005/8/layout/architecture"/>
    <dgm:cxn modelId="{A3167759-D5AA-4D54-BA33-D8C471A88866}" type="presParOf" srcId="{DDA9EF1D-FEA5-4930-83F1-DB8FF4D58F0D}" destId="{20AB26B6-1666-41DD-8357-8C0FF144E829}" srcOrd="2" destOrd="0" presId="urn:microsoft.com/office/officeart/2005/8/layout/architecture"/>
    <dgm:cxn modelId="{448B0F41-37AC-463A-87CA-23407410D2CB}" type="presParOf" srcId="{20AB26B6-1666-41DD-8357-8C0FF144E829}" destId="{70B66523-B45C-46F4-BB08-5C829C6F8C32}" srcOrd="0" destOrd="0" presId="urn:microsoft.com/office/officeart/2005/8/layout/architecture"/>
    <dgm:cxn modelId="{A6F6F0B3-8F93-4CC6-BBF3-D54A57C439C7}" type="presParOf" srcId="{70B66523-B45C-46F4-BB08-5C829C6F8C32}" destId="{3F79CC8C-3D5E-45DC-9EAF-6B1895A98E44}" srcOrd="0" destOrd="0" presId="urn:microsoft.com/office/officeart/2005/8/layout/architecture"/>
    <dgm:cxn modelId="{66FB93F7-6B4B-40E5-88F9-7C8ED713A755}" type="presParOf" srcId="{70B66523-B45C-46F4-BB08-5C829C6F8C32}" destId="{C03A4D07-1264-4326-848D-73E33AF94048}" srcOrd="1" destOrd="0" presId="urn:microsoft.com/office/officeart/2005/8/layout/architecture"/>
    <dgm:cxn modelId="{E3FE1332-F1DA-47C2-9958-1CF17A674C45}" type="presParOf" srcId="{70B66523-B45C-46F4-BB08-5C829C6F8C32}" destId="{A6044023-758C-41BD-A0BE-60770FE80E5E}" srcOrd="2" destOrd="0" presId="urn:microsoft.com/office/officeart/2005/8/layout/architecture"/>
    <dgm:cxn modelId="{FD1A6610-CF9C-4FD8-A59A-A47EA0A06DF2}" type="presParOf" srcId="{A6044023-758C-41BD-A0BE-60770FE80E5E}" destId="{F284CB25-5A37-4553-88AB-C3D73E14BB0B}" srcOrd="0" destOrd="0" presId="urn:microsoft.com/office/officeart/2005/8/layout/architecture"/>
    <dgm:cxn modelId="{85D47378-9135-402C-8EB1-EC665BAD7F93}" type="presParOf" srcId="{F284CB25-5A37-4553-88AB-C3D73E14BB0B}" destId="{379CE4DA-F222-4C68-A3BA-D8A612639EB3}" srcOrd="0" destOrd="0" presId="urn:microsoft.com/office/officeart/2005/8/layout/architecture"/>
    <dgm:cxn modelId="{2A0D5537-74D9-48BB-97B4-D75BE1474F89}" type="presParOf" srcId="{F284CB25-5A37-4553-88AB-C3D73E14BB0B}" destId="{B0965363-EF0A-454F-A96B-B0E1729989CF}" srcOrd="1" destOrd="0" presId="urn:microsoft.com/office/officeart/2005/8/layout/architecture"/>
    <dgm:cxn modelId="{3F1ACB8A-C928-43DE-8E3E-C95BAC0AF748}" type="presParOf" srcId="{20AB26B6-1666-41DD-8357-8C0FF144E829}" destId="{A7BA4D55-3965-4FD4-A77E-339025B33682}" srcOrd="1" destOrd="0" presId="urn:microsoft.com/office/officeart/2005/8/layout/architecture"/>
    <dgm:cxn modelId="{3DA12BED-DE49-435B-959D-BF3F6988EDE9}" type="presParOf" srcId="{20AB26B6-1666-41DD-8357-8C0FF144E829}" destId="{24798961-D1DF-497E-8B14-53F0364AA98E}" srcOrd="2" destOrd="0" presId="urn:microsoft.com/office/officeart/2005/8/layout/architecture"/>
    <dgm:cxn modelId="{E56C87DC-DE4C-4BB7-BACB-5AE26B9B11C3}" type="presParOf" srcId="{24798961-D1DF-497E-8B14-53F0364AA98E}" destId="{AFE7C1A6-1D6A-4E8E-81D9-6B5FFB42E038}" srcOrd="0" destOrd="0" presId="urn:microsoft.com/office/officeart/2005/8/layout/architecture"/>
    <dgm:cxn modelId="{5792C28E-D500-4C5C-94E6-3ED7C50DEB2D}" type="presParOf" srcId="{24798961-D1DF-497E-8B14-53F0364AA98E}" destId="{AAC19E92-3E11-4B0A-8CFF-5F9789176DF4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BAEE1F1-0D9F-4960-B598-EA8C76D769D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CF6A31-0424-436D-9ED0-86C91C1D4C2F}">
      <dgm:prSet/>
      <dgm:spPr>
        <a:solidFill>
          <a:schemeClr val="accent2">
            <a:lumMod val="75000"/>
          </a:schemeClr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“Anyone would feel angry if they were being nitpicked at while trying to do their job, too.”</a:t>
          </a:r>
        </a:p>
      </dgm:t>
    </dgm:pt>
    <dgm:pt modelId="{3C0CA68A-E8E7-4B5D-88F8-9871BBFEF750}" type="parTrans" cxnId="{B2A694BC-DD89-46E1-8131-D83B2D932E0A}">
      <dgm:prSet/>
      <dgm:spPr/>
      <dgm:t>
        <a:bodyPr/>
        <a:lstStyle/>
        <a:p>
          <a:endParaRPr lang="en-US"/>
        </a:p>
      </dgm:t>
    </dgm:pt>
    <dgm:pt modelId="{C5056578-1319-429F-9085-560B68FDAA8D}" type="sibTrans" cxnId="{B2A694BC-DD89-46E1-8131-D83B2D932E0A}">
      <dgm:prSet/>
      <dgm:spPr/>
      <dgm:t>
        <a:bodyPr/>
        <a:lstStyle/>
        <a:p>
          <a:endParaRPr lang="en-US"/>
        </a:p>
      </dgm:t>
    </dgm:pt>
    <dgm:pt modelId="{74FB6EB7-B5DD-49E5-8E78-074B0553630D}">
      <dgm:prSet/>
      <dgm:spPr>
        <a:solidFill>
          <a:schemeClr val="accent2">
            <a:lumMod val="75000"/>
          </a:schemeClr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en-US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“It is definitely frustrating having to work with someone you don’t like.”</a:t>
          </a:r>
        </a:p>
      </dgm:t>
    </dgm:pt>
    <dgm:pt modelId="{F2160135-4E21-4EF0-86E5-912976283D04}" type="parTrans" cxnId="{927273C6-B42D-4EC7-BF5F-CDC4375DDB27}">
      <dgm:prSet/>
      <dgm:spPr/>
      <dgm:t>
        <a:bodyPr/>
        <a:lstStyle/>
        <a:p>
          <a:endParaRPr lang="en-US"/>
        </a:p>
      </dgm:t>
    </dgm:pt>
    <dgm:pt modelId="{7E13023B-8E07-4DFD-A5C5-10D717DDC20A}" type="sibTrans" cxnId="{927273C6-B42D-4EC7-BF5F-CDC4375DDB27}">
      <dgm:prSet/>
      <dgm:spPr/>
      <dgm:t>
        <a:bodyPr/>
        <a:lstStyle/>
        <a:p>
          <a:endParaRPr lang="en-US"/>
        </a:p>
      </dgm:t>
    </dgm:pt>
    <dgm:pt modelId="{2CC1B454-9659-4245-8649-75C516C77007}">
      <dgm:prSet/>
      <dgm:spPr>
        <a:solidFill>
          <a:schemeClr val="accent2">
            <a:lumMod val="75000"/>
          </a:schemeClr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en-US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“Wow, makes sense why you are so exhausted, that does sound like a crazy shift!”</a:t>
          </a:r>
        </a:p>
      </dgm:t>
    </dgm:pt>
    <dgm:pt modelId="{60CA3BC2-BEB1-4295-9751-F867C0C0AEB2}" type="parTrans" cxnId="{EFA72505-CB80-4F3A-B651-6748AE28B301}">
      <dgm:prSet/>
      <dgm:spPr/>
      <dgm:t>
        <a:bodyPr/>
        <a:lstStyle/>
        <a:p>
          <a:endParaRPr lang="en-US"/>
        </a:p>
      </dgm:t>
    </dgm:pt>
    <dgm:pt modelId="{2586025C-0A1C-42A2-9D66-1045E989194F}" type="sibTrans" cxnId="{EFA72505-CB80-4F3A-B651-6748AE28B301}">
      <dgm:prSet/>
      <dgm:spPr/>
      <dgm:t>
        <a:bodyPr/>
        <a:lstStyle/>
        <a:p>
          <a:endParaRPr lang="en-US"/>
        </a:p>
      </dgm:t>
    </dgm:pt>
    <dgm:pt modelId="{88421285-A194-41CC-BF93-32A8053CDBCA}" type="pres">
      <dgm:prSet presAssocID="{EBAEE1F1-0D9F-4960-B598-EA8C76D769D6}" presName="linear" presStyleCnt="0">
        <dgm:presLayoutVars>
          <dgm:animLvl val="lvl"/>
          <dgm:resizeHandles val="exact"/>
        </dgm:presLayoutVars>
      </dgm:prSet>
      <dgm:spPr/>
    </dgm:pt>
    <dgm:pt modelId="{163121AC-8AE3-479B-9926-666F5AADD89B}" type="pres">
      <dgm:prSet presAssocID="{69CF6A31-0424-436D-9ED0-86C91C1D4C2F}" presName="parentText" presStyleLbl="node1" presStyleIdx="0" presStyleCnt="3" custLinFactNeighborY="0">
        <dgm:presLayoutVars>
          <dgm:chMax val="0"/>
          <dgm:bulletEnabled val="1"/>
        </dgm:presLayoutVars>
      </dgm:prSet>
      <dgm:spPr/>
    </dgm:pt>
    <dgm:pt modelId="{CC8DF5AB-8ED7-454C-A89F-CD564EC8F831}" type="pres">
      <dgm:prSet presAssocID="{C5056578-1319-429F-9085-560B68FDAA8D}" presName="spacer" presStyleCnt="0"/>
      <dgm:spPr/>
    </dgm:pt>
    <dgm:pt modelId="{48B4B6C9-C58E-4001-A7B7-730198A85151}" type="pres">
      <dgm:prSet presAssocID="{74FB6EB7-B5DD-49E5-8E78-074B0553630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FE107C6-AAD9-47F7-84CB-FED1477F9C28}" type="pres">
      <dgm:prSet presAssocID="{7E13023B-8E07-4DFD-A5C5-10D717DDC20A}" presName="spacer" presStyleCnt="0"/>
      <dgm:spPr/>
    </dgm:pt>
    <dgm:pt modelId="{30839D43-B114-4C83-8C4E-8723F52342AE}" type="pres">
      <dgm:prSet presAssocID="{2CC1B454-9659-4245-8649-75C516C7700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FA72505-CB80-4F3A-B651-6748AE28B301}" srcId="{EBAEE1F1-0D9F-4960-B598-EA8C76D769D6}" destId="{2CC1B454-9659-4245-8649-75C516C77007}" srcOrd="2" destOrd="0" parTransId="{60CA3BC2-BEB1-4295-9751-F867C0C0AEB2}" sibTransId="{2586025C-0A1C-42A2-9D66-1045E989194F}"/>
    <dgm:cxn modelId="{2F2D2722-4924-4E0E-A0C1-04B7340F6D10}" type="presOf" srcId="{EBAEE1F1-0D9F-4960-B598-EA8C76D769D6}" destId="{88421285-A194-41CC-BF93-32A8053CDBCA}" srcOrd="0" destOrd="0" presId="urn:microsoft.com/office/officeart/2005/8/layout/vList2"/>
    <dgm:cxn modelId="{4E40EF4D-DBC6-4D10-BE75-FF5DB1C23F8F}" type="presOf" srcId="{74FB6EB7-B5DD-49E5-8E78-074B0553630D}" destId="{48B4B6C9-C58E-4001-A7B7-730198A85151}" srcOrd="0" destOrd="0" presId="urn:microsoft.com/office/officeart/2005/8/layout/vList2"/>
    <dgm:cxn modelId="{26AAA88A-215A-4829-BABC-76E79DF1D3E7}" type="presOf" srcId="{2CC1B454-9659-4245-8649-75C516C77007}" destId="{30839D43-B114-4C83-8C4E-8723F52342AE}" srcOrd="0" destOrd="0" presId="urn:microsoft.com/office/officeart/2005/8/layout/vList2"/>
    <dgm:cxn modelId="{B2A694BC-DD89-46E1-8131-D83B2D932E0A}" srcId="{EBAEE1F1-0D9F-4960-B598-EA8C76D769D6}" destId="{69CF6A31-0424-436D-9ED0-86C91C1D4C2F}" srcOrd="0" destOrd="0" parTransId="{3C0CA68A-E8E7-4B5D-88F8-9871BBFEF750}" sibTransId="{C5056578-1319-429F-9085-560B68FDAA8D}"/>
    <dgm:cxn modelId="{927273C6-B42D-4EC7-BF5F-CDC4375DDB27}" srcId="{EBAEE1F1-0D9F-4960-B598-EA8C76D769D6}" destId="{74FB6EB7-B5DD-49E5-8E78-074B0553630D}" srcOrd="1" destOrd="0" parTransId="{F2160135-4E21-4EF0-86E5-912976283D04}" sibTransId="{7E13023B-8E07-4DFD-A5C5-10D717DDC20A}"/>
    <dgm:cxn modelId="{556556DB-44C1-48B2-8535-8D2E2FB2BCA8}" type="presOf" srcId="{69CF6A31-0424-436D-9ED0-86C91C1D4C2F}" destId="{163121AC-8AE3-479B-9926-666F5AADD89B}" srcOrd="0" destOrd="0" presId="urn:microsoft.com/office/officeart/2005/8/layout/vList2"/>
    <dgm:cxn modelId="{56327722-9367-4A3F-9267-232215A1A1E6}" type="presParOf" srcId="{88421285-A194-41CC-BF93-32A8053CDBCA}" destId="{163121AC-8AE3-479B-9926-666F5AADD89B}" srcOrd="0" destOrd="0" presId="urn:microsoft.com/office/officeart/2005/8/layout/vList2"/>
    <dgm:cxn modelId="{CED2A2F2-32B4-49CB-9D97-0A5AD1443487}" type="presParOf" srcId="{88421285-A194-41CC-BF93-32A8053CDBCA}" destId="{CC8DF5AB-8ED7-454C-A89F-CD564EC8F831}" srcOrd="1" destOrd="0" presId="urn:microsoft.com/office/officeart/2005/8/layout/vList2"/>
    <dgm:cxn modelId="{E1C36934-C896-4C82-839E-06027B39AC31}" type="presParOf" srcId="{88421285-A194-41CC-BF93-32A8053CDBCA}" destId="{48B4B6C9-C58E-4001-A7B7-730198A85151}" srcOrd="2" destOrd="0" presId="urn:microsoft.com/office/officeart/2005/8/layout/vList2"/>
    <dgm:cxn modelId="{102272E2-52F7-4DDD-AA1D-EAFAFC05947E}" type="presParOf" srcId="{88421285-A194-41CC-BF93-32A8053CDBCA}" destId="{BFE107C6-AAD9-47F7-84CB-FED1477F9C28}" srcOrd="3" destOrd="0" presId="urn:microsoft.com/office/officeart/2005/8/layout/vList2"/>
    <dgm:cxn modelId="{74137949-CADB-472B-A987-A5BEE69D2158}" type="presParOf" srcId="{88421285-A194-41CC-BF93-32A8053CDBCA}" destId="{30839D43-B114-4C83-8C4E-8723F52342A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BD4C4E4-ABE2-4AD6-8A75-036E7F2BAA0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97C0260-E9D8-4C2C-B9EB-B961FC08E39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Step 1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Determine a code-word (e.g., Level 10, Storm Warning, Pineapple Pizza)</a:t>
          </a:r>
        </a:p>
      </dgm:t>
    </dgm:pt>
    <dgm:pt modelId="{61D70ECD-B530-4D6F-8A7B-77120D8FBBCE}" type="parTrans" cxnId="{6279FE34-154B-461B-92B6-846DCD4C4357}">
      <dgm:prSet/>
      <dgm:spPr/>
      <dgm:t>
        <a:bodyPr/>
        <a:lstStyle/>
        <a:p>
          <a:endParaRPr lang="en-US"/>
        </a:p>
      </dgm:t>
    </dgm:pt>
    <dgm:pt modelId="{BD4C4AEC-849C-43FD-A279-B92C29D3A487}" type="sibTrans" cxnId="{6279FE34-154B-461B-92B6-846DCD4C4357}">
      <dgm:prSet/>
      <dgm:spPr/>
      <dgm:t>
        <a:bodyPr/>
        <a:lstStyle/>
        <a:p>
          <a:endParaRPr lang="en-US"/>
        </a:p>
      </dgm:t>
    </dgm:pt>
    <dgm:pt modelId="{C730FEA7-9B48-4B14-AC47-C562A1D7E62B}">
      <dgm:prSet/>
      <dgm:spPr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Step 2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Discuss and create a protocol (e.g., have a favorite meal, turn the game on the TV, go for a walk, ask if they want to talk [advice or support])</a:t>
          </a:r>
        </a:p>
      </dgm:t>
    </dgm:pt>
    <dgm:pt modelId="{1DFCB9EE-7249-4252-8008-2DCAB42629B7}" type="parTrans" cxnId="{7409D0DB-C865-4CA2-9817-0D94ED580560}">
      <dgm:prSet/>
      <dgm:spPr/>
      <dgm:t>
        <a:bodyPr/>
        <a:lstStyle/>
        <a:p>
          <a:endParaRPr lang="en-US"/>
        </a:p>
      </dgm:t>
    </dgm:pt>
    <dgm:pt modelId="{D242C02A-4B9B-490E-A2CD-60EA445145DF}" type="sibTrans" cxnId="{7409D0DB-C865-4CA2-9817-0D94ED580560}">
      <dgm:prSet/>
      <dgm:spPr/>
      <dgm:t>
        <a:bodyPr/>
        <a:lstStyle/>
        <a:p>
          <a:endParaRPr lang="en-US"/>
        </a:p>
      </dgm:t>
    </dgm:pt>
    <dgm:pt modelId="{64C26956-A36B-4681-9E50-18F778E1664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Step 3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Implement – the plan will only work if you use it</a:t>
          </a:r>
        </a:p>
      </dgm:t>
    </dgm:pt>
    <dgm:pt modelId="{D456DE9B-6C13-4374-B466-EF31B8C241A2}" type="parTrans" cxnId="{B62FD105-A8FF-463C-891D-5FBE19417CE8}">
      <dgm:prSet/>
      <dgm:spPr/>
      <dgm:t>
        <a:bodyPr/>
        <a:lstStyle/>
        <a:p>
          <a:endParaRPr lang="en-US"/>
        </a:p>
      </dgm:t>
    </dgm:pt>
    <dgm:pt modelId="{F36F08D4-F1C8-4657-9E87-E47561684D1A}" type="sibTrans" cxnId="{B62FD105-A8FF-463C-891D-5FBE19417CE8}">
      <dgm:prSet/>
      <dgm:spPr/>
      <dgm:t>
        <a:bodyPr/>
        <a:lstStyle/>
        <a:p>
          <a:endParaRPr lang="en-US"/>
        </a:p>
      </dgm:t>
    </dgm:pt>
    <dgm:pt modelId="{0D30B688-CDA2-4D7F-AC65-44A1AF06BA49}" type="pres">
      <dgm:prSet presAssocID="{FBD4C4E4-ABE2-4AD6-8A75-036E7F2BAA05}" presName="root" presStyleCnt="0">
        <dgm:presLayoutVars>
          <dgm:dir/>
          <dgm:resizeHandles val="exact"/>
        </dgm:presLayoutVars>
      </dgm:prSet>
      <dgm:spPr/>
    </dgm:pt>
    <dgm:pt modelId="{1E1A9A82-B602-4503-881D-4BFEE5EDE349}" type="pres">
      <dgm:prSet presAssocID="{997C0260-E9D8-4C2C-B9EB-B961FC08E397}" presName="compNode" presStyleCnt="0"/>
      <dgm:spPr/>
    </dgm:pt>
    <dgm:pt modelId="{6396A691-C61B-45C5-A045-27B92700C387}" type="pres">
      <dgm:prSet presAssocID="{997C0260-E9D8-4C2C-B9EB-B961FC08E397}" presName="bgRect" presStyleLbl="bgShp" presStyleIdx="0" presStyleCnt="3"/>
      <dgm:spPr>
        <a:solidFill>
          <a:schemeClr val="accent1">
            <a:lumMod val="50000"/>
          </a:schemeClr>
        </a:solidFill>
        <a:ln w="57150">
          <a:solidFill>
            <a:schemeClr val="accent1"/>
          </a:solidFill>
        </a:ln>
      </dgm:spPr>
    </dgm:pt>
    <dgm:pt modelId="{8BEDE70B-45B4-4112-B873-C2419232C1E6}" type="pres">
      <dgm:prSet presAssocID="{997C0260-E9D8-4C2C-B9EB-B961FC08E39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ech with solid fill"/>
        </a:ext>
      </dgm:extLst>
    </dgm:pt>
    <dgm:pt modelId="{DC484803-9949-4A9E-87B7-B6DCE35DB2F2}" type="pres">
      <dgm:prSet presAssocID="{997C0260-E9D8-4C2C-B9EB-B961FC08E397}" presName="spaceRect" presStyleCnt="0"/>
      <dgm:spPr/>
    </dgm:pt>
    <dgm:pt modelId="{454CF935-7B48-44FC-8788-1D270C140BEC}" type="pres">
      <dgm:prSet presAssocID="{997C0260-E9D8-4C2C-B9EB-B961FC08E397}" presName="parTx" presStyleLbl="revTx" presStyleIdx="0" presStyleCnt="3">
        <dgm:presLayoutVars>
          <dgm:chMax val="0"/>
          <dgm:chPref val="0"/>
        </dgm:presLayoutVars>
      </dgm:prSet>
      <dgm:spPr/>
    </dgm:pt>
    <dgm:pt modelId="{F671E00B-6FB8-40A6-9D9A-65A4F85F1D9E}" type="pres">
      <dgm:prSet presAssocID="{BD4C4AEC-849C-43FD-A279-B92C29D3A487}" presName="sibTrans" presStyleCnt="0"/>
      <dgm:spPr/>
    </dgm:pt>
    <dgm:pt modelId="{5953CE13-6D08-4D18-ACE4-223C20C0D1CF}" type="pres">
      <dgm:prSet presAssocID="{C730FEA7-9B48-4B14-AC47-C562A1D7E62B}" presName="compNode" presStyleCnt="0"/>
      <dgm:spPr/>
    </dgm:pt>
    <dgm:pt modelId="{DF9DEF34-D27B-4C71-A563-11030B345B4A}" type="pres">
      <dgm:prSet presAssocID="{C730FEA7-9B48-4B14-AC47-C562A1D7E62B}" presName="bgRect" presStyleLbl="bgShp" presStyleIdx="1" presStyleCnt="3"/>
      <dgm:spPr>
        <a:solidFill>
          <a:schemeClr val="accent1">
            <a:lumMod val="50000"/>
          </a:schemeClr>
        </a:solidFill>
        <a:ln w="57150">
          <a:solidFill>
            <a:schemeClr val="accent3">
              <a:lumMod val="60000"/>
              <a:lumOff val="40000"/>
            </a:schemeClr>
          </a:solidFill>
        </a:ln>
      </dgm:spPr>
    </dgm:pt>
    <dgm:pt modelId="{CB8DBA5C-CCA8-459A-AC56-44E5F3F9D3F0}" type="pres">
      <dgm:prSet presAssocID="{C730FEA7-9B48-4B14-AC47-C562A1D7E62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 outline"/>
        </a:ext>
      </dgm:extLst>
    </dgm:pt>
    <dgm:pt modelId="{09768229-45D8-471F-B9E9-DF3D3CCFCF06}" type="pres">
      <dgm:prSet presAssocID="{C730FEA7-9B48-4B14-AC47-C562A1D7E62B}" presName="spaceRect" presStyleCnt="0"/>
      <dgm:spPr/>
    </dgm:pt>
    <dgm:pt modelId="{380C5EF9-0E82-4B32-A459-5FF8DC1CB53A}" type="pres">
      <dgm:prSet presAssocID="{C730FEA7-9B48-4B14-AC47-C562A1D7E62B}" presName="parTx" presStyleLbl="revTx" presStyleIdx="1" presStyleCnt="3">
        <dgm:presLayoutVars>
          <dgm:chMax val="0"/>
          <dgm:chPref val="0"/>
        </dgm:presLayoutVars>
      </dgm:prSet>
      <dgm:spPr/>
    </dgm:pt>
    <dgm:pt modelId="{85CE4E6B-A93D-4F2D-8F7F-4455F2E00504}" type="pres">
      <dgm:prSet presAssocID="{D242C02A-4B9B-490E-A2CD-60EA445145DF}" presName="sibTrans" presStyleCnt="0"/>
      <dgm:spPr/>
    </dgm:pt>
    <dgm:pt modelId="{5DDEB70B-4318-4ADB-B8AE-8F023EE08414}" type="pres">
      <dgm:prSet presAssocID="{64C26956-A36B-4681-9E50-18F778E16646}" presName="compNode" presStyleCnt="0"/>
      <dgm:spPr/>
    </dgm:pt>
    <dgm:pt modelId="{0E2107E5-3D14-4694-B0E0-B980EBE24758}" type="pres">
      <dgm:prSet presAssocID="{64C26956-A36B-4681-9E50-18F778E16646}" presName="bgRect" presStyleLbl="bgShp" presStyleIdx="2" presStyleCnt="3"/>
      <dgm:spPr>
        <a:solidFill>
          <a:schemeClr val="accent1">
            <a:lumMod val="50000"/>
          </a:schemeClr>
        </a:solidFill>
        <a:ln w="57150">
          <a:solidFill>
            <a:schemeClr val="accent1"/>
          </a:solidFill>
        </a:ln>
      </dgm:spPr>
    </dgm:pt>
    <dgm:pt modelId="{BD584157-C7CE-4FA9-A634-ACC5860DD570}" type="pres">
      <dgm:prSet presAssocID="{64C26956-A36B-4681-9E50-18F778E1664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ren with solid fill"/>
        </a:ext>
      </dgm:extLst>
    </dgm:pt>
    <dgm:pt modelId="{D36D6530-B7F6-4CAF-A69F-0B028A4F13E0}" type="pres">
      <dgm:prSet presAssocID="{64C26956-A36B-4681-9E50-18F778E16646}" presName="spaceRect" presStyleCnt="0"/>
      <dgm:spPr/>
    </dgm:pt>
    <dgm:pt modelId="{EB5AC808-D8AC-4135-869F-D9E4D10143D4}" type="pres">
      <dgm:prSet presAssocID="{64C26956-A36B-4681-9E50-18F778E1664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62FD105-A8FF-463C-891D-5FBE19417CE8}" srcId="{FBD4C4E4-ABE2-4AD6-8A75-036E7F2BAA05}" destId="{64C26956-A36B-4681-9E50-18F778E16646}" srcOrd="2" destOrd="0" parTransId="{D456DE9B-6C13-4374-B466-EF31B8C241A2}" sibTransId="{F36F08D4-F1C8-4657-9E87-E47561684D1A}"/>
    <dgm:cxn modelId="{FB061027-60FC-4792-8B18-6FC2B8C8E7A0}" type="presOf" srcId="{997C0260-E9D8-4C2C-B9EB-B961FC08E397}" destId="{454CF935-7B48-44FC-8788-1D270C140BEC}" srcOrd="0" destOrd="0" presId="urn:microsoft.com/office/officeart/2018/2/layout/IconVerticalSolidList"/>
    <dgm:cxn modelId="{9E8B3834-446D-4F14-AD28-D50261D36BBD}" type="presOf" srcId="{FBD4C4E4-ABE2-4AD6-8A75-036E7F2BAA05}" destId="{0D30B688-CDA2-4D7F-AC65-44A1AF06BA49}" srcOrd="0" destOrd="0" presId="urn:microsoft.com/office/officeart/2018/2/layout/IconVerticalSolidList"/>
    <dgm:cxn modelId="{6279FE34-154B-461B-92B6-846DCD4C4357}" srcId="{FBD4C4E4-ABE2-4AD6-8A75-036E7F2BAA05}" destId="{997C0260-E9D8-4C2C-B9EB-B961FC08E397}" srcOrd="0" destOrd="0" parTransId="{61D70ECD-B530-4D6F-8A7B-77120D8FBBCE}" sibTransId="{BD4C4AEC-849C-43FD-A279-B92C29D3A487}"/>
    <dgm:cxn modelId="{86B5ADB2-2EE8-417B-9177-B975BD454627}" type="presOf" srcId="{64C26956-A36B-4681-9E50-18F778E16646}" destId="{EB5AC808-D8AC-4135-869F-D9E4D10143D4}" srcOrd="0" destOrd="0" presId="urn:microsoft.com/office/officeart/2018/2/layout/IconVerticalSolidList"/>
    <dgm:cxn modelId="{B03E33C1-BE05-496A-9376-05A8CF86DFF9}" type="presOf" srcId="{C730FEA7-9B48-4B14-AC47-C562A1D7E62B}" destId="{380C5EF9-0E82-4B32-A459-5FF8DC1CB53A}" srcOrd="0" destOrd="0" presId="urn:microsoft.com/office/officeart/2018/2/layout/IconVerticalSolidList"/>
    <dgm:cxn modelId="{7409D0DB-C865-4CA2-9817-0D94ED580560}" srcId="{FBD4C4E4-ABE2-4AD6-8A75-036E7F2BAA05}" destId="{C730FEA7-9B48-4B14-AC47-C562A1D7E62B}" srcOrd="1" destOrd="0" parTransId="{1DFCB9EE-7249-4252-8008-2DCAB42629B7}" sibTransId="{D242C02A-4B9B-490E-A2CD-60EA445145DF}"/>
    <dgm:cxn modelId="{C222E545-8A0F-41B0-9CD5-DFF1A8F3CE3B}" type="presParOf" srcId="{0D30B688-CDA2-4D7F-AC65-44A1AF06BA49}" destId="{1E1A9A82-B602-4503-881D-4BFEE5EDE349}" srcOrd="0" destOrd="0" presId="urn:microsoft.com/office/officeart/2018/2/layout/IconVerticalSolidList"/>
    <dgm:cxn modelId="{9222A0AB-FA29-4E20-864B-1757356AFD4C}" type="presParOf" srcId="{1E1A9A82-B602-4503-881D-4BFEE5EDE349}" destId="{6396A691-C61B-45C5-A045-27B92700C387}" srcOrd="0" destOrd="0" presId="urn:microsoft.com/office/officeart/2018/2/layout/IconVerticalSolidList"/>
    <dgm:cxn modelId="{A31A139D-22E6-43F9-B134-B387DCCE1F05}" type="presParOf" srcId="{1E1A9A82-B602-4503-881D-4BFEE5EDE349}" destId="{8BEDE70B-45B4-4112-B873-C2419232C1E6}" srcOrd="1" destOrd="0" presId="urn:microsoft.com/office/officeart/2018/2/layout/IconVerticalSolidList"/>
    <dgm:cxn modelId="{478BAA29-BBD3-4993-B8FE-A0D79322136E}" type="presParOf" srcId="{1E1A9A82-B602-4503-881D-4BFEE5EDE349}" destId="{DC484803-9949-4A9E-87B7-B6DCE35DB2F2}" srcOrd="2" destOrd="0" presId="urn:microsoft.com/office/officeart/2018/2/layout/IconVerticalSolidList"/>
    <dgm:cxn modelId="{AE429CD4-4AB5-4A44-BE3E-861ACFB10CD8}" type="presParOf" srcId="{1E1A9A82-B602-4503-881D-4BFEE5EDE349}" destId="{454CF935-7B48-44FC-8788-1D270C140BEC}" srcOrd="3" destOrd="0" presId="urn:microsoft.com/office/officeart/2018/2/layout/IconVerticalSolidList"/>
    <dgm:cxn modelId="{8C458D39-AB02-4FB8-A5E0-6B448BDFD903}" type="presParOf" srcId="{0D30B688-CDA2-4D7F-AC65-44A1AF06BA49}" destId="{F671E00B-6FB8-40A6-9D9A-65A4F85F1D9E}" srcOrd="1" destOrd="0" presId="urn:microsoft.com/office/officeart/2018/2/layout/IconVerticalSolidList"/>
    <dgm:cxn modelId="{C9B0B35B-7CA4-4C80-BC8D-D8C66AB82FBB}" type="presParOf" srcId="{0D30B688-CDA2-4D7F-AC65-44A1AF06BA49}" destId="{5953CE13-6D08-4D18-ACE4-223C20C0D1CF}" srcOrd="2" destOrd="0" presId="urn:microsoft.com/office/officeart/2018/2/layout/IconVerticalSolidList"/>
    <dgm:cxn modelId="{15A48985-008D-4BE9-8ACB-14ECBB98AF9B}" type="presParOf" srcId="{5953CE13-6D08-4D18-ACE4-223C20C0D1CF}" destId="{DF9DEF34-D27B-4C71-A563-11030B345B4A}" srcOrd="0" destOrd="0" presId="urn:microsoft.com/office/officeart/2018/2/layout/IconVerticalSolidList"/>
    <dgm:cxn modelId="{B0AF86D3-8022-45A0-9F49-C50CC6CEF11F}" type="presParOf" srcId="{5953CE13-6D08-4D18-ACE4-223C20C0D1CF}" destId="{CB8DBA5C-CCA8-459A-AC56-44E5F3F9D3F0}" srcOrd="1" destOrd="0" presId="urn:microsoft.com/office/officeart/2018/2/layout/IconVerticalSolidList"/>
    <dgm:cxn modelId="{2537D28C-C55B-4D02-98E1-6DBA6A2AC193}" type="presParOf" srcId="{5953CE13-6D08-4D18-ACE4-223C20C0D1CF}" destId="{09768229-45D8-471F-B9E9-DF3D3CCFCF06}" srcOrd="2" destOrd="0" presId="urn:microsoft.com/office/officeart/2018/2/layout/IconVerticalSolidList"/>
    <dgm:cxn modelId="{E83CAACC-547A-4CC7-B127-820CA73BA00E}" type="presParOf" srcId="{5953CE13-6D08-4D18-ACE4-223C20C0D1CF}" destId="{380C5EF9-0E82-4B32-A459-5FF8DC1CB53A}" srcOrd="3" destOrd="0" presId="urn:microsoft.com/office/officeart/2018/2/layout/IconVerticalSolidList"/>
    <dgm:cxn modelId="{C6017C41-F1F5-4070-9A7D-57BF26FAEBC9}" type="presParOf" srcId="{0D30B688-CDA2-4D7F-AC65-44A1AF06BA49}" destId="{85CE4E6B-A93D-4F2D-8F7F-4455F2E00504}" srcOrd="3" destOrd="0" presId="urn:microsoft.com/office/officeart/2018/2/layout/IconVerticalSolidList"/>
    <dgm:cxn modelId="{FE2DC310-C7F3-4521-83FE-5D43404A54B6}" type="presParOf" srcId="{0D30B688-CDA2-4D7F-AC65-44A1AF06BA49}" destId="{5DDEB70B-4318-4ADB-B8AE-8F023EE08414}" srcOrd="4" destOrd="0" presId="urn:microsoft.com/office/officeart/2018/2/layout/IconVerticalSolidList"/>
    <dgm:cxn modelId="{84636743-BECF-48B4-9510-B48667717853}" type="presParOf" srcId="{5DDEB70B-4318-4ADB-B8AE-8F023EE08414}" destId="{0E2107E5-3D14-4694-B0E0-B980EBE24758}" srcOrd="0" destOrd="0" presId="urn:microsoft.com/office/officeart/2018/2/layout/IconVerticalSolidList"/>
    <dgm:cxn modelId="{AD81C8DD-1BDA-4FDB-8196-AB70DB2B61B3}" type="presParOf" srcId="{5DDEB70B-4318-4ADB-B8AE-8F023EE08414}" destId="{BD584157-C7CE-4FA9-A634-ACC5860DD570}" srcOrd="1" destOrd="0" presId="urn:microsoft.com/office/officeart/2018/2/layout/IconVerticalSolidList"/>
    <dgm:cxn modelId="{9F63B028-7E83-4D13-85F2-5AF38147DB25}" type="presParOf" srcId="{5DDEB70B-4318-4ADB-B8AE-8F023EE08414}" destId="{D36D6530-B7F6-4CAF-A69F-0B028A4F13E0}" srcOrd="2" destOrd="0" presId="urn:microsoft.com/office/officeart/2018/2/layout/IconVerticalSolidList"/>
    <dgm:cxn modelId="{70E71610-D13E-456A-A41A-630FE609137D}" type="presParOf" srcId="{5DDEB70B-4318-4ADB-B8AE-8F023EE08414}" destId="{EB5AC808-D8AC-4135-869F-D9E4D10143D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97BBF28-29E2-486D-8AFD-E66C3C4C8C1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A48337-70CC-4811-AE63-5070BE340E0E}">
      <dgm:prSet/>
      <dgm:spPr/>
      <dgm:t>
        <a:bodyPr/>
        <a:lstStyle/>
        <a:p>
          <a:r>
            <a:rPr lang="en-US" b="1">
              <a:latin typeface="Calibri"/>
              <a:ea typeface="Calibri"/>
              <a:cs typeface="Calibri"/>
            </a:rPr>
            <a:t>Emotional strain</a:t>
          </a:r>
          <a:r>
            <a:rPr lang="en-US">
              <a:latin typeface="Calibri"/>
              <a:ea typeface="Calibri"/>
              <a:cs typeface="Calibri"/>
            </a:rPr>
            <a:t>: worry, anxiety, helplessness, concerns about safety</a:t>
          </a:r>
        </a:p>
      </dgm:t>
    </dgm:pt>
    <dgm:pt modelId="{9AC651A5-6849-4F5B-85BC-073B49C740C8}" type="parTrans" cxnId="{319734EB-FFF2-496B-825F-B19327CF8364}">
      <dgm:prSet/>
      <dgm:spPr/>
      <dgm:t>
        <a:bodyPr/>
        <a:lstStyle/>
        <a:p>
          <a:endParaRPr lang="en-US"/>
        </a:p>
      </dgm:t>
    </dgm:pt>
    <dgm:pt modelId="{1DF7914A-9DC5-43E4-9BE9-D7DFE55D3C5D}" type="sibTrans" cxnId="{319734EB-FFF2-496B-825F-B19327CF8364}">
      <dgm:prSet/>
      <dgm:spPr/>
      <dgm:t>
        <a:bodyPr/>
        <a:lstStyle/>
        <a:p>
          <a:endParaRPr lang="en-US"/>
        </a:p>
      </dgm:t>
    </dgm:pt>
    <dgm:pt modelId="{0A6E6AD9-3F43-4855-9CF0-C2AF1E9C8136}">
      <dgm:prSet/>
      <dgm:spPr/>
      <dgm:t>
        <a:bodyPr/>
        <a:lstStyle/>
        <a:p>
          <a:r>
            <a:rPr lang="en-US" b="1" dirty="0">
              <a:latin typeface="Calibri"/>
              <a:ea typeface="Calibri"/>
              <a:cs typeface="Calibri"/>
            </a:rPr>
            <a:t>Mental health effects</a:t>
          </a:r>
          <a:r>
            <a:rPr lang="en-US" dirty="0">
              <a:latin typeface="Calibri"/>
              <a:ea typeface="Calibri"/>
              <a:cs typeface="Calibri"/>
            </a:rPr>
            <a:t>: depression, vicarious trauma</a:t>
          </a:r>
        </a:p>
      </dgm:t>
    </dgm:pt>
    <dgm:pt modelId="{7AA983B3-9AC4-4E7A-AE78-DCA8A25ED58E}" type="parTrans" cxnId="{9B981C19-30D4-4996-A3FC-0133519C3430}">
      <dgm:prSet/>
      <dgm:spPr/>
      <dgm:t>
        <a:bodyPr/>
        <a:lstStyle/>
        <a:p>
          <a:endParaRPr lang="en-US"/>
        </a:p>
      </dgm:t>
    </dgm:pt>
    <dgm:pt modelId="{976EDBE5-1DD0-4CE7-A9D8-1EC4DD29F218}" type="sibTrans" cxnId="{9B981C19-30D4-4996-A3FC-0133519C3430}">
      <dgm:prSet/>
      <dgm:spPr/>
      <dgm:t>
        <a:bodyPr/>
        <a:lstStyle/>
        <a:p>
          <a:endParaRPr lang="en-US"/>
        </a:p>
      </dgm:t>
    </dgm:pt>
    <dgm:pt modelId="{1C90B6CA-AD6C-455F-9DE9-B4252F4E1D51}">
      <dgm:prSet/>
      <dgm:spPr/>
      <dgm:t>
        <a:bodyPr/>
        <a:lstStyle/>
        <a:p>
          <a:r>
            <a:rPr lang="en-US" b="1" dirty="0">
              <a:latin typeface="Calibri"/>
              <a:ea typeface="Calibri"/>
              <a:cs typeface="Calibri"/>
            </a:rPr>
            <a:t>Parenting challenges and stress</a:t>
          </a:r>
          <a:r>
            <a:rPr lang="en-US" dirty="0">
              <a:latin typeface="Calibri"/>
              <a:ea typeface="Calibri"/>
              <a:cs typeface="Calibri"/>
            </a:rPr>
            <a:t>: affect how one engages with their children</a:t>
          </a:r>
        </a:p>
      </dgm:t>
    </dgm:pt>
    <dgm:pt modelId="{6B1E3D51-EBD0-4DF8-A34A-31D7C108A7B5}" type="parTrans" cxnId="{C7EF0399-BBF9-4470-82DF-BB21896D2C60}">
      <dgm:prSet/>
      <dgm:spPr/>
      <dgm:t>
        <a:bodyPr/>
        <a:lstStyle/>
        <a:p>
          <a:endParaRPr lang="en-US"/>
        </a:p>
      </dgm:t>
    </dgm:pt>
    <dgm:pt modelId="{7368258D-B12F-4644-A72D-0BF0BF79967F}" type="sibTrans" cxnId="{C7EF0399-BBF9-4470-82DF-BB21896D2C60}">
      <dgm:prSet/>
      <dgm:spPr/>
      <dgm:t>
        <a:bodyPr/>
        <a:lstStyle/>
        <a:p>
          <a:endParaRPr lang="en-US"/>
        </a:p>
      </dgm:t>
    </dgm:pt>
    <dgm:pt modelId="{7CBA155E-E1CF-4659-B472-0B5D064D1DBA}">
      <dgm:prSet/>
      <dgm:spPr/>
      <dgm:t>
        <a:bodyPr/>
        <a:lstStyle/>
        <a:p>
          <a:pPr rtl="0"/>
          <a:r>
            <a:rPr lang="en-US" b="1">
              <a:latin typeface="Calibri"/>
              <a:ea typeface="Calibri"/>
              <a:cs typeface="Calibri"/>
            </a:rPr>
            <a:t>Burnout and isolation</a:t>
          </a:r>
          <a:r>
            <a:rPr lang="en-US">
              <a:latin typeface="Calibri"/>
              <a:ea typeface="Calibri"/>
              <a:cs typeface="Calibri"/>
            </a:rPr>
            <a:t>: constantly supporting your partner can lead to emotional exhaustion</a:t>
          </a:r>
        </a:p>
      </dgm:t>
    </dgm:pt>
    <dgm:pt modelId="{30AABBF2-6AB1-4340-B376-576E848D1317}" type="sibTrans" cxnId="{1A50869A-A483-40FA-9FD3-E398610DBA78}">
      <dgm:prSet/>
      <dgm:spPr/>
      <dgm:t>
        <a:bodyPr/>
        <a:lstStyle/>
        <a:p>
          <a:endParaRPr lang="en-US"/>
        </a:p>
      </dgm:t>
    </dgm:pt>
    <dgm:pt modelId="{AC31304F-927D-4769-9605-E1B708EC19A8}" type="parTrans" cxnId="{1A50869A-A483-40FA-9FD3-E398610DBA78}">
      <dgm:prSet/>
      <dgm:spPr/>
      <dgm:t>
        <a:bodyPr/>
        <a:lstStyle/>
        <a:p>
          <a:endParaRPr lang="en-US"/>
        </a:p>
      </dgm:t>
    </dgm:pt>
    <dgm:pt modelId="{18D263B7-2D52-4D70-B176-24B20C49162E}" type="pres">
      <dgm:prSet presAssocID="{E97BBF28-29E2-486D-8AFD-E66C3C4C8C1B}" presName="vert0" presStyleCnt="0">
        <dgm:presLayoutVars>
          <dgm:dir/>
          <dgm:animOne val="branch"/>
          <dgm:animLvl val="lvl"/>
        </dgm:presLayoutVars>
      </dgm:prSet>
      <dgm:spPr/>
    </dgm:pt>
    <dgm:pt modelId="{BB3C4D83-9E38-48D4-AC21-9DEFFB03CBEF}" type="pres">
      <dgm:prSet presAssocID="{15A48337-70CC-4811-AE63-5070BE340E0E}" presName="thickLine" presStyleLbl="alignNode1" presStyleIdx="0" presStyleCnt="4"/>
      <dgm:spPr/>
    </dgm:pt>
    <dgm:pt modelId="{0E433C33-E8F1-4D00-B30D-7728EFA356ED}" type="pres">
      <dgm:prSet presAssocID="{15A48337-70CC-4811-AE63-5070BE340E0E}" presName="horz1" presStyleCnt="0"/>
      <dgm:spPr/>
    </dgm:pt>
    <dgm:pt modelId="{20086045-2751-4CD8-9FED-0876CF44F4B9}" type="pres">
      <dgm:prSet presAssocID="{15A48337-70CC-4811-AE63-5070BE340E0E}" presName="tx1" presStyleLbl="revTx" presStyleIdx="0" presStyleCnt="4"/>
      <dgm:spPr/>
    </dgm:pt>
    <dgm:pt modelId="{F37C80BE-2158-4E3A-90B5-510110D28D31}" type="pres">
      <dgm:prSet presAssocID="{15A48337-70CC-4811-AE63-5070BE340E0E}" presName="vert1" presStyleCnt="0"/>
      <dgm:spPr/>
    </dgm:pt>
    <dgm:pt modelId="{4E578AAA-BCBE-489D-9EF6-DA0522F4A8E0}" type="pres">
      <dgm:prSet presAssocID="{0A6E6AD9-3F43-4855-9CF0-C2AF1E9C8136}" presName="thickLine" presStyleLbl="alignNode1" presStyleIdx="1" presStyleCnt="4"/>
      <dgm:spPr/>
    </dgm:pt>
    <dgm:pt modelId="{56D99102-DBF0-479A-AAD9-0E1A51CA9390}" type="pres">
      <dgm:prSet presAssocID="{0A6E6AD9-3F43-4855-9CF0-C2AF1E9C8136}" presName="horz1" presStyleCnt="0"/>
      <dgm:spPr/>
    </dgm:pt>
    <dgm:pt modelId="{C149D5DB-9F35-42C0-9264-F3C2EC63527A}" type="pres">
      <dgm:prSet presAssocID="{0A6E6AD9-3F43-4855-9CF0-C2AF1E9C8136}" presName="tx1" presStyleLbl="revTx" presStyleIdx="1" presStyleCnt="4"/>
      <dgm:spPr/>
    </dgm:pt>
    <dgm:pt modelId="{2EBCDC71-20CA-485A-B1D5-580F19C54E32}" type="pres">
      <dgm:prSet presAssocID="{0A6E6AD9-3F43-4855-9CF0-C2AF1E9C8136}" presName="vert1" presStyleCnt="0"/>
      <dgm:spPr/>
    </dgm:pt>
    <dgm:pt modelId="{90F9E6E9-E50B-4663-A261-9BF989FF8EE4}" type="pres">
      <dgm:prSet presAssocID="{1C90B6CA-AD6C-455F-9DE9-B4252F4E1D51}" presName="thickLine" presStyleLbl="alignNode1" presStyleIdx="2" presStyleCnt="4"/>
      <dgm:spPr/>
    </dgm:pt>
    <dgm:pt modelId="{8A83AABC-17FB-424F-A056-3C5130EC1B11}" type="pres">
      <dgm:prSet presAssocID="{1C90B6CA-AD6C-455F-9DE9-B4252F4E1D51}" presName="horz1" presStyleCnt="0"/>
      <dgm:spPr/>
    </dgm:pt>
    <dgm:pt modelId="{9D79C8E0-0553-4427-909B-7FE128DEEBFF}" type="pres">
      <dgm:prSet presAssocID="{1C90B6CA-AD6C-455F-9DE9-B4252F4E1D51}" presName="tx1" presStyleLbl="revTx" presStyleIdx="2" presStyleCnt="4" custScaleY="135436"/>
      <dgm:spPr/>
    </dgm:pt>
    <dgm:pt modelId="{35EFBD6F-DF81-455C-9C21-1506E8E31084}" type="pres">
      <dgm:prSet presAssocID="{1C90B6CA-AD6C-455F-9DE9-B4252F4E1D51}" presName="vert1" presStyleCnt="0"/>
      <dgm:spPr/>
    </dgm:pt>
    <dgm:pt modelId="{E5CCFB17-6E23-47CC-99E9-5592FF9EB0DC}" type="pres">
      <dgm:prSet presAssocID="{7CBA155E-E1CF-4659-B472-0B5D064D1DBA}" presName="thickLine" presStyleLbl="alignNode1" presStyleIdx="3" presStyleCnt="4" custLinFactNeighborX="-1978" custLinFactNeighborY="-30409"/>
      <dgm:spPr/>
    </dgm:pt>
    <dgm:pt modelId="{E153B67D-4A3A-4A55-8E4F-1500C850A3E3}" type="pres">
      <dgm:prSet presAssocID="{7CBA155E-E1CF-4659-B472-0B5D064D1DBA}" presName="horz1" presStyleCnt="0"/>
      <dgm:spPr/>
    </dgm:pt>
    <dgm:pt modelId="{08C6F756-52DA-490A-AA0F-459FF66D39BB}" type="pres">
      <dgm:prSet presAssocID="{7CBA155E-E1CF-4659-B472-0B5D064D1DBA}" presName="tx1" presStyleLbl="revTx" presStyleIdx="3" presStyleCnt="4" custScaleY="106537" custLinFactNeighborX="-854" custLinFactNeighborY="-32397"/>
      <dgm:spPr/>
    </dgm:pt>
    <dgm:pt modelId="{946CDAAA-C253-47A5-A2A0-D3EE3E48C390}" type="pres">
      <dgm:prSet presAssocID="{7CBA155E-E1CF-4659-B472-0B5D064D1DBA}" presName="vert1" presStyleCnt="0"/>
      <dgm:spPr/>
    </dgm:pt>
  </dgm:ptLst>
  <dgm:cxnLst>
    <dgm:cxn modelId="{9B981C19-30D4-4996-A3FC-0133519C3430}" srcId="{E97BBF28-29E2-486D-8AFD-E66C3C4C8C1B}" destId="{0A6E6AD9-3F43-4855-9CF0-C2AF1E9C8136}" srcOrd="1" destOrd="0" parTransId="{7AA983B3-9AC4-4E7A-AE78-DCA8A25ED58E}" sibTransId="{976EDBE5-1DD0-4CE7-A9D8-1EC4DD29F218}"/>
    <dgm:cxn modelId="{9A71722A-91F3-4B78-BFBE-7AF82FEFE2B0}" type="presOf" srcId="{1C90B6CA-AD6C-455F-9DE9-B4252F4E1D51}" destId="{9D79C8E0-0553-4427-909B-7FE128DEEBFF}" srcOrd="0" destOrd="0" presId="urn:microsoft.com/office/officeart/2008/layout/LinedList"/>
    <dgm:cxn modelId="{F0DE9F7B-E575-42A5-BBBA-8B3F4024F9AB}" type="presOf" srcId="{7CBA155E-E1CF-4659-B472-0B5D064D1DBA}" destId="{08C6F756-52DA-490A-AA0F-459FF66D39BB}" srcOrd="0" destOrd="0" presId="urn:microsoft.com/office/officeart/2008/layout/LinedList"/>
    <dgm:cxn modelId="{D22FEC7D-F59A-4D56-8C52-2FF784D7F50B}" type="presOf" srcId="{0A6E6AD9-3F43-4855-9CF0-C2AF1E9C8136}" destId="{C149D5DB-9F35-42C0-9264-F3C2EC63527A}" srcOrd="0" destOrd="0" presId="urn:microsoft.com/office/officeart/2008/layout/LinedList"/>
    <dgm:cxn modelId="{C7EF0399-BBF9-4470-82DF-BB21896D2C60}" srcId="{E97BBF28-29E2-486D-8AFD-E66C3C4C8C1B}" destId="{1C90B6CA-AD6C-455F-9DE9-B4252F4E1D51}" srcOrd="2" destOrd="0" parTransId="{6B1E3D51-EBD0-4DF8-A34A-31D7C108A7B5}" sibTransId="{7368258D-B12F-4644-A72D-0BF0BF79967F}"/>
    <dgm:cxn modelId="{4925539A-1A4A-4EBA-A8E9-2607DBBE7362}" type="presOf" srcId="{E97BBF28-29E2-486D-8AFD-E66C3C4C8C1B}" destId="{18D263B7-2D52-4D70-B176-24B20C49162E}" srcOrd="0" destOrd="0" presId="urn:microsoft.com/office/officeart/2008/layout/LinedList"/>
    <dgm:cxn modelId="{1A50869A-A483-40FA-9FD3-E398610DBA78}" srcId="{E97BBF28-29E2-486D-8AFD-E66C3C4C8C1B}" destId="{7CBA155E-E1CF-4659-B472-0B5D064D1DBA}" srcOrd="3" destOrd="0" parTransId="{AC31304F-927D-4769-9605-E1B708EC19A8}" sibTransId="{30AABBF2-6AB1-4340-B376-576E848D1317}"/>
    <dgm:cxn modelId="{942B159E-8A52-473A-92B4-DB93A22E52F7}" type="presOf" srcId="{15A48337-70CC-4811-AE63-5070BE340E0E}" destId="{20086045-2751-4CD8-9FED-0876CF44F4B9}" srcOrd="0" destOrd="0" presId="urn:microsoft.com/office/officeart/2008/layout/LinedList"/>
    <dgm:cxn modelId="{319734EB-FFF2-496B-825F-B19327CF8364}" srcId="{E97BBF28-29E2-486D-8AFD-E66C3C4C8C1B}" destId="{15A48337-70CC-4811-AE63-5070BE340E0E}" srcOrd="0" destOrd="0" parTransId="{9AC651A5-6849-4F5B-85BC-073B49C740C8}" sibTransId="{1DF7914A-9DC5-43E4-9BE9-D7DFE55D3C5D}"/>
    <dgm:cxn modelId="{F2DC05F3-419A-41AD-9C33-DD5B09B1911E}" type="presParOf" srcId="{18D263B7-2D52-4D70-B176-24B20C49162E}" destId="{BB3C4D83-9E38-48D4-AC21-9DEFFB03CBEF}" srcOrd="0" destOrd="0" presId="urn:microsoft.com/office/officeart/2008/layout/LinedList"/>
    <dgm:cxn modelId="{58FDB717-CC46-4194-B07A-15A6F8BFA700}" type="presParOf" srcId="{18D263B7-2D52-4D70-B176-24B20C49162E}" destId="{0E433C33-E8F1-4D00-B30D-7728EFA356ED}" srcOrd="1" destOrd="0" presId="urn:microsoft.com/office/officeart/2008/layout/LinedList"/>
    <dgm:cxn modelId="{95711905-7800-461E-A3B4-32C9E95F7128}" type="presParOf" srcId="{0E433C33-E8F1-4D00-B30D-7728EFA356ED}" destId="{20086045-2751-4CD8-9FED-0876CF44F4B9}" srcOrd="0" destOrd="0" presId="urn:microsoft.com/office/officeart/2008/layout/LinedList"/>
    <dgm:cxn modelId="{C38ECF59-7780-4C1A-87C5-7FD939261879}" type="presParOf" srcId="{0E433C33-E8F1-4D00-B30D-7728EFA356ED}" destId="{F37C80BE-2158-4E3A-90B5-510110D28D31}" srcOrd="1" destOrd="0" presId="urn:microsoft.com/office/officeart/2008/layout/LinedList"/>
    <dgm:cxn modelId="{A760C9B1-6788-4E4B-8706-11065BCAFFF1}" type="presParOf" srcId="{18D263B7-2D52-4D70-B176-24B20C49162E}" destId="{4E578AAA-BCBE-489D-9EF6-DA0522F4A8E0}" srcOrd="2" destOrd="0" presId="urn:microsoft.com/office/officeart/2008/layout/LinedList"/>
    <dgm:cxn modelId="{4B2E9F16-F777-4088-8020-E0C2D0A4F810}" type="presParOf" srcId="{18D263B7-2D52-4D70-B176-24B20C49162E}" destId="{56D99102-DBF0-479A-AAD9-0E1A51CA9390}" srcOrd="3" destOrd="0" presId="urn:microsoft.com/office/officeart/2008/layout/LinedList"/>
    <dgm:cxn modelId="{0B3736B9-F88C-4C94-B9D3-90B88F8796AD}" type="presParOf" srcId="{56D99102-DBF0-479A-AAD9-0E1A51CA9390}" destId="{C149D5DB-9F35-42C0-9264-F3C2EC63527A}" srcOrd="0" destOrd="0" presId="urn:microsoft.com/office/officeart/2008/layout/LinedList"/>
    <dgm:cxn modelId="{BC72ABF8-BA62-4D62-9E51-1A1656593A3A}" type="presParOf" srcId="{56D99102-DBF0-479A-AAD9-0E1A51CA9390}" destId="{2EBCDC71-20CA-485A-B1D5-580F19C54E32}" srcOrd="1" destOrd="0" presId="urn:microsoft.com/office/officeart/2008/layout/LinedList"/>
    <dgm:cxn modelId="{4A719123-3528-4D6F-8BA9-E2F90DCC34F3}" type="presParOf" srcId="{18D263B7-2D52-4D70-B176-24B20C49162E}" destId="{90F9E6E9-E50B-4663-A261-9BF989FF8EE4}" srcOrd="4" destOrd="0" presId="urn:microsoft.com/office/officeart/2008/layout/LinedList"/>
    <dgm:cxn modelId="{F666070F-2C7A-4664-95DE-1A255DFDE878}" type="presParOf" srcId="{18D263B7-2D52-4D70-B176-24B20C49162E}" destId="{8A83AABC-17FB-424F-A056-3C5130EC1B11}" srcOrd="5" destOrd="0" presId="urn:microsoft.com/office/officeart/2008/layout/LinedList"/>
    <dgm:cxn modelId="{500BFF00-A8A8-4279-B3B2-6C2830410904}" type="presParOf" srcId="{8A83AABC-17FB-424F-A056-3C5130EC1B11}" destId="{9D79C8E0-0553-4427-909B-7FE128DEEBFF}" srcOrd="0" destOrd="0" presId="urn:microsoft.com/office/officeart/2008/layout/LinedList"/>
    <dgm:cxn modelId="{FB322841-9E2D-4675-AC0D-CEE879ED4FC4}" type="presParOf" srcId="{8A83AABC-17FB-424F-A056-3C5130EC1B11}" destId="{35EFBD6F-DF81-455C-9C21-1506E8E31084}" srcOrd="1" destOrd="0" presId="urn:microsoft.com/office/officeart/2008/layout/LinedList"/>
    <dgm:cxn modelId="{DE7AD7E1-98C9-47F1-B0E3-712E2F0BC827}" type="presParOf" srcId="{18D263B7-2D52-4D70-B176-24B20C49162E}" destId="{E5CCFB17-6E23-47CC-99E9-5592FF9EB0DC}" srcOrd="6" destOrd="0" presId="urn:microsoft.com/office/officeart/2008/layout/LinedList"/>
    <dgm:cxn modelId="{F4064F37-6222-4437-8F9B-5CBA54F92820}" type="presParOf" srcId="{18D263B7-2D52-4D70-B176-24B20C49162E}" destId="{E153B67D-4A3A-4A55-8E4F-1500C850A3E3}" srcOrd="7" destOrd="0" presId="urn:microsoft.com/office/officeart/2008/layout/LinedList"/>
    <dgm:cxn modelId="{1ADFEF6F-8999-4D84-B342-F4050BADA347}" type="presParOf" srcId="{E153B67D-4A3A-4A55-8E4F-1500C850A3E3}" destId="{08C6F756-52DA-490A-AA0F-459FF66D39BB}" srcOrd="0" destOrd="0" presId="urn:microsoft.com/office/officeart/2008/layout/LinedList"/>
    <dgm:cxn modelId="{43B7753C-39F8-47A5-94B3-7EC5A1653397}" type="presParOf" srcId="{E153B67D-4A3A-4A55-8E4F-1500C850A3E3}" destId="{946CDAAA-C253-47A5-A2A0-D3EE3E48C39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3731A7-3F8F-4ED1-8715-5C08D79C625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6986F5-5014-40B2-BB0A-2058EA8FD162}" type="pres">
      <dgm:prSet presAssocID="{043731A7-3F8F-4ED1-8715-5C08D79C625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</dgm:ptLst>
  <dgm:cxnLst>
    <dgm:cxn modelId="{5DCA8A47-27F2-4A3B-955A-4352F2C46241}" type="presOf" srcId="{043731A7-3F8F-4ED1-8715-5C08D79C6257}" destId="{D36986F5-5014-40B2-BB0A-2058EA8FD162}" srcOrd="0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8B5D250-A21E-47D1-AF53-D4F129BEB8A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D26244AE-FF6B-4A36-BE96-D15709D8F2C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b="1" dirty="0">
              <a:latin typeface="Calibri"/>
              <a:ea typeface="Calibri"/>
              <a:cs typeface="Calibri"/>
            </a:rPr>
            <a:t>Exercise regularly to relieve tension</a:t>
          </a:r>
        </a:p>
      </dgm:t>
    </dgm:pt>
    <dgm:pt modelId="{19560D4F-90BF-4D0B-9D05-C5505FA245E6}" type="parTrans" cxnId="{8EFD61E7-BEE2-486E-BEF6-36603FA24557}">
      <dgm:prSet/>
      <dgm:spPr/>
      <dgm:t>
        <a:bodyPr/>
        <a:lstStyle/>
        <a:p>
          <a:endParaRPr lang="en-US" sz="2200" b="1"/>
        </a:p>
      </dgm:t>
    </dgm:pt>
    <dgm:pt modelId="{7207BC67-590A-4E48-B40B-78A6D05E8893}" type="sibTrans" cxnId="{8EFD61E7-BEE2-486E-BEF6-36603FA24557}">
      <dgm:prSet/>
      <dgm:spPr/>
      <dgm:t>
        <a:bodyPr/>
        <a:lstStyle/>
        <a:p>
          <a:endParaRPr lang="en-US" sz="2200" b="1"/>
        </a:p>
      </dgm:t>
    </dgm:pt>
    <dgm:pt modelId="{56A978F9-61A8-4222-86AE-DB161C07B90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b="1">
              <a:latin typeface="Calibri"/>
              <a:ea typeface="Calibri"/>
              <a:cs typeface="Calibri"/>
            </a:rPr>
            <a:t>Get enough sleep to stay energized and emotionally balanced</a:t>
          </a:r>
        </a:p>
      </dgm:t>
    </dgm:pt>
    <dgm:pt modelId="{11D7C86A-9053-4A48-9DC9-4C21FD942D11}" type="parTrans" cxnId="{DBCE125A-4FE5-47BC-86E7-9B490E8CE6D0}">
      <dgm:prSet/>
      <dgm:spPr/>
      <dgm:t>
        <a:bodyPr/>
        <a:lstStyle/>
        <a:p>
          <a:endParaRPr lang="en-US" sz="2200" b="1"/>
        </a:p>
      </dgm:t>
    </dgm:pt>
    <dgm:pt modelId="{A5735DBD-0209-40CA-A98F-8831E3D2B30B}" type="sibTrans" cxnId="{DBCE125A-4FE5-47BC-86E7-9B490E8CE6D0}">
      <dgm:prSet/>
      <dgm:spPr/>
      <dgm:t>
        <a:bodyPr/>
        <a:lstStyle/>
        <a:p>
          <a:endParaRPr lang="en-US" sz="2200" b="1"/>
        </a:p>
      </dgm:t>
    </dgm:pt>
    <dgm:pt modelId="{F1A28E58-2541-4478-ABBA-3AC5B275E44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b="1" dirty="0">
              <a:latin typeface="Calibri"/>
              <a:ea typeface="Calibri"/>
              <a:cs typeface="Calibri"/>
            </a:rPr>
            <a:t>Be mindful of your own emotions and stress levels</a:t>
          </a:r>
        </a:p>
      </dgm:t>
    </dgm:pt>
    <dgm:pt modelId="{7FFFD382-29EF-421D-978F-F97D1B0A27CB}" type="parTrans" cxnId="{A55A0192-7731-4430-8F12-7DA6C826D80E}">
      <dgm:prSet/>
      <dgm:spPr/>
      <dgm:t>
        <a:bodyPr/>
        <a:lstStyle/>
        <a:p>
          <a:endParaRPr lang="en-US" sz="2200" b="1"/>
        </a:p>
      </dgm:t>
    </dgm:pt>
    <dgm:pt modelId="{2B862866-9204-4989-9DE6-FC96959762AF}" type="sibTrans" cxnId="{A55A0192-7731-4430-8F12-7DA6C826D80E}">
      <dgm:prSet/>
      <dgm:spPr/>
      <dgm:t>
        <a:bodyPr/>
        <a:lstStyle/>
        <a:p>
          <a:endParaRPr lang="en-US" sz="2200" b="1"/>
        </a:p>
      </dgm:t>
    </dgm:pt>
    <dgm:pt modelId="{8D39E6A3-3DEC-479C-B8B4-5C3E54EB0E5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b="1" dirty="0">
              <a:latin typeface="Calibri"/>
              <a:ea typeface="Calibri"/>
              <a:cs typeface="Calibri"/>
            </a:rPr>
            <a:t>Practice emotional regulation</a:t>
          </a:r>
        </a:p>
      </dgm:t>
    </dgm:pt>
    <dgm:pt modelId="{9DC6ECFB-5B7A-4AC4-B828-FD767B20CADE}" type="parTrans" cxnId="{6DCD4899-A3C9-4902-8BD4-8A4A656D0912}">
      <dgm:prSet/>
      <dgm:spPr/>
      <dgm:t>
        <a:bodyPr/>
        <a:lstStyle/>
        <a:p>
          <a:endParaRPr lang="en-US" sz="2200" b="1"/>
        </a:p>
      </dgm:t>
    </dgm:pt>
    <dgm:pt modelId="{B28D8091-34D9-4279-88DF-591C31F53D3F}" type="sibTrans" cxnId="{6DCD4899-A3C9-4902-8BD4-8A4A656D0912}">
      <dgm:prSet/>
      <dgm:spPr/>
      <dgm:t>
        <a:bodyPr/>
        <a:lstStyle/>
        <a:p>
          <a:endParaRPr lang="en-US" sz="2200" b="1"/>
        </a:p>
      </dgm:t>
    </dgm:pt>
    <dgm:pt modelId="{648F0C96-F91C-41ED-AF01-11C19916D2E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b="1" dirty="0">
              <a:latin typeface="Calibri"/>
              <a:ea typeface="Calibri"/>
              <a:cs typeface="Calibri"/>
            </a:rPr>
            <a:t>Seek therapy from trained professionals</a:t>
          </a:r>
        </a:p>
      </dgm:t>
    </dgm:pt>
    <dgm:pt modelId="{A9845D11-FE78-4272-991E-E1F99CEA7E50}" type="parTrans" cxnId="{3E08646F-FAA1-4568-B294-C54557D27142}">
      <dgm:prSet/>
      <dgm:spPr/>
      <dgm:t>
        <a:bodyPr/>
        <a:lstStyle/>
        <a:p>
          <a:endParaRPr lang="en-US"/>
        </a:p>
      </dgm:t>
    </dgm:pt>
    <dgm:pt modelId="{E472DA98-A236-4634-8718-FFE40AEDFF9B}" type="sibTrans" cxnId="{3E08646F-FAA1-4568-B294-C54557D27142}">
      <dgm:prSet/>
      <dgm:spPr/>
      <dgm:t>
        <a:bodyPr/>
        <a:lstStyle/>
        <a:p>
          <a:endParaRPr lang="en-US"/>
        </a:p>
      </dgm:t>
    </dgm:pt>
    <dgm:pt modelId="{2552DEA6-5B44-44DB-AD43-47886BDB89C0}" type="pres">
      <dgm:prSet presAssocID="{B8B5D250-A21E-47D1-AF53-D4F129BEB8A6}" presName="root" presStyleCnt="0">
        <dgm:presLayoutVars>
          <dgm:dir/>
          <dgm:resizeHandles val="exact"/>
        </dgm:presLayoutVars>
      </dgm:prSet>
      <dgm:spPr/>
    </dgm:pt>
    <dgm:pt modelId="{B2843DB8-E3E4-47C4-847F-E686BE3C8292}" type="pres">
      <dgm:prSet presAssocID="{D26244AE-FF6B-4A36-BE96-D15709D8F2C6}" presName="compNode" presStyleCnt="0"/>
      <dgm:spPr/>
    </dgm:pt>
    <dgm:pt modelId="{D42B43C6-A4B8-488B-A71A-F625FA16FAAE}" type="pres">
      <dgm:prSet presAssocID="{D26244AE-FF6B-4A36-BE96-D15709D8F2C6}" presName="bgRect" presStyleLbl="bgShp" presStyleIdx="0" presStyleCnt="5" custLinFactNeighborX="1243" custLinFactNeighborY="-7149"/>
      <dgm:spPr/>
    </dgm:pt>
    <dgm:pt modelId="{1600C038-DF3E-495A-919E-61252D4CB2E3}" type="pres">
      <dgm:prSet presAssocID="{D26244AE-FF6B-4A36-BE96-D15709D8F2C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dy Builder"/>
        </a:ext>
      </dgm:extLst>
    </dgm:pt>
    <dgm:pt modelId="{EC348113-FBE3-4DA0-A69A-24FE019EA621}" type="pres">
      <dgm:prSet presAssocID="{D26244AE-FF6B-4A36-BE96-D15709D8F2C6}" presName="spaceRect" presStyleCnt="0"/>
      <dgm:spPr/>
    </dgm:pt>
    <dgm:pt modelId="{A0DAF460-4724-4979-B5E1-DA9FC38C4CB2}" type="pres">
      <dgm:prSet presAssocID="{D26244AE-FF6B-4A36-BE96-D15709D8F2C6}" presName="parTx" presStyleLbl="revTx" presStyleIdx="0" presStyleCnt="5">
        <dgm:presLayoutVars>
          <dgm:chMax val="0"/>
          <dgm:chPref val="0"/>
        </dgm:presLayoutVars>
      </dgm:prSet>
      <dgm:spPr/>
    </dgm:pt>
    <dgm:pt modelId="{82263515-DA4D-436B-95F5-626260305E90}" type="pres">
      <dgm:prSet presAssocID="{7207BC67-590A-4E48-B40B-78A6D05E8893}" presName="sibTrans" presStyleCnt="0"/>
      <dgm:spPr/>
    </dgm:pt>
    <dgm:pt modelId="{41E5EAE4-6AA5-4EAB-BFFF-8A92B94472B1}" type="pres">
      <dgm:prSet presAssocID="{56A978F9-61A8-4222-86AE-DB161C07B90C}" presName="compNode" presStyleCnt="0"/>
      <dgm:spPr/>
    </dgm:pt>
    <dgm:pt modelId="{C00362D0-9E35-4E32-862C-12A3048335DD}" type="pres">
      <dgm:prSet presAssocID="{56A978F9-61A8-4222-86AE-DB161C07B90C}" presName="bgRect" presStyleLbl="bgShp" presStyleIdx="1" presStyleCnt="5"/>
      <dgm:spPr/>
    </dgm:pt>
    <dgm:pt modelId="{BAB026B5-05EE-4C18-83BC-A6E5FCB40300}" type="pres">
      <dgm:prSet presAssocID="{56A978F9-61A8-4222-86AE-DB161C07B90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leep"/>
        </a:ext>
      </dgm:extLst>
    </dgm:pt>
    <dgm:pt modelId="{EB33B3FF-8060-47F3-B771-D67A8949CDF0}" type="pres">
      <dgm:prSet presAssocID="{56A978F9-61A8-4222-86AE-DB161C07B90C}" presName="spaceRect" presStyleCnt="0"/>
      <dgm:spPr/>
    </dgm:pt>
    <dgm:pt modelId="{A60C1692-F7BA-4685-8CB7-9F45D41F9C58}" type="pres">
      <dgm:prSet presAssocID="{56A978F9-61A8-4222-86AE-DB161C07B90C}" presName="parTx" presStyleLbl="revTx" presStyleIdx="1" presStyleCnt="5">
        <dgm:presLayoutVars>
          <dgm:chMax val="0"/>
          <dgm:chPref val="0"/>
        </dgm:presLayoutVars>
      </dgm:prSet>
      <dgm:spPr/>
    </dgm:pt>
    <dgm:pt modelId="{1B44B9E9-0561-438E-969A-89880D6E9015}" type="pres">
      <dgm:prSet presAssocID="{A5735DBD-0209-40CA-A98F-8831E3D2B30B}" presName="sibTrans" presStyleCnt="0"/>
      <dgm:spPr/>
    </dgm:pt>
    <dgm:pt modelId="{F29BE4C1-1D35-48FA-AFCF-11FDC8CAF486}" type="pres">
      <dgm:prSet presAssocID="{F1A28E58-2541-4478-ABBA-3AC5B275E44C}" presName="compNode" presStyleCnt="0"/>
      <dgm:spPr/>
    </dgm:pt>
    <dgm:pt modelId="{F5108728-1548-4731-B79A-EF3321F3C62B}" type="pres">
      <dgm:prSet presAssocID="{F1A28E58-2541-4478-ABBA-3AC5B275E44C}" presName="bgRect" presStyleLbl="bgShp" presStyleIdx="2" presStyleCnt="5"/>
      <dgm:spPr/>
    </dgm:pt>
    <dgm:pt modelId="{42F861EF-907A-4CD3-AAFD-442DEF76D70A}" type="pres">
      <dgm:prSet presAssocID="{F1A28E58-2541-4478-ABBA-3AC5B275E44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 with solid fill"/>
        </a:ext>
      </dgm:extLst>
    </dgm:pt>
    <dgm:pt modelId="{AF835109-E5FC-4871-B6A3-66C20DF238D1}" type="pres">
      <dgm:prSet presAssocID="{F1A28E58-2541-4478-ABBA-3AC5B275E44C}" presName="spaceRect" presStyleCnt="0"/>
      <dgm:spPr/>
    </dgm:pt>
    <dgm:pt modelId="{5175C253-DFBB-45C1-9626-58FB915A48C7}" type="pres">
      <dgm:prSet presAssocID="{F1A28E58-2541-4478-ABBA-3AC5B275E44C}" presName="parTx" presStyleLbl="revTx" presStyleIdx="2" presStyleCnt="5">
        <dgm:presLayoutVars>
          <dgm:chMax val="0"/>
          <dgm:chPref val="0"/>
        </dgm:presLayoutVars>
      </dgm:prSet>
      <dgm:spPr/>
    </dgm:pt>
    <dgm:pt modelId="{BC8762B7-DC16-4524-876A-4F0DB0C95FEA}" type="pres">
      <dgm:prSet presAssocID="{2B862866-9204-4989-9DE6-FC96959762AF}" presName="sibTrans" presStyleCnt="0"/>
      <dgm:spPr/>
    </dgm:pt>
    <dgm:pt modelId="{9FF72F4E-F1FB-4CFA-90C2-404ECBF8ABA1}" type="pres">
      <dgm:prSet presAssocID="{8D39E6A3-3DEC-479C-B8B4-5C3E54EB0E54}" presName="compNode" presStyleCnt="0"/>
      <dgm:spPr/>
    </dgm:pt>
    <dgm:pt modelId="{C466BCAE-4B33-430D-AE5B-C5B1C3688C3B}" type="pres">
      <dgm:prSet presAssocID="{8D39E6A3-3DEC-479C-B8B4-5C3E54EB0E54}" presName="bgRect" presStyleLbl="bgShp" presStyleIdx="3" presStyleCnt="5"/>
      <dgm:spPr/>
    </dgm:pt>
    <dgm:pt modelId="{03B56744-EB2F-40B3-B87B-ADBB93DF66B9}" type="pres">
      <dgm:prSet presAssocID="{8D39E6A3-3DEC-479C-B8B4-5C3E54EB0E5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spiration with solid fill"/>
        </a:ext>
      </dgm:extLst>
    </dgm:pt>
    <dgm:pt modelId="{FBA55B4E-B087-423A-BC64-5711C26834B1}" type="pres">
      <dgm:prSet presAssocID="{8D39E6A3-3DEC-479C-B8B4-5C3E54EB0E54}" presName="spaceRect" presStyleCnt="0"/>
      <dgm:spPr/>
    </dgm:pt>
    <dgm:pt modelId="{5849B930-A1DC-4338-8937-560FD436444C}" type="pres">
      <dgm:prSet presAssocID="{8D39E6A3-3DEC-479C-B8B4-5C3E54EB0E54}" presName="parTx" presStyleLbl="revTx" presStyleIdx="3" presStyleCnt="5">
        <dgm:presLayoutVars>
          <dgm:chMax val="0"/>
          <dgm:chPref val="0"/>
        </dgm:presLayoutVars>
      </dgm:prSet>
      <dgm:spPr/>
    </dgm:pt>
    <dgm:pt modelId="{EF369DFA-A657-4079-B8FB-300FFAB4A353}" type="pres">
      <dgm:prSet presAssocID="{B28D8091-34D9-4279-88DF-591C31F53D3F}" presName="sibTrans" presStyleCnt="0"/>
      <dgm:spPr/>
    </dgm:pt>
    <dgm:pt modelId="{E38AA802-824D-4430-82EE-4403918AA03C}" type="pres">
      <dgm:prSet presAssocID="{648F0C96-F91C-41ED-AF01-11C19916D2E8}" presName="compNode" presStyleCnt="0"/>
      <dgm:spPr/>
    </dgm:pt>
    <dgm:pt modelId="{C81AFC60-4250-45F9-AC97-1A12448E0C22}" type="pres">
      <dgm:prSet presAssocID="{648F0C96-F91C-41ED-AF01-11C19916D2E8}" presName="bgRect" presStyleLbl="bgShp" presStyleIdx="4" presStyleCnt="5"/>
      <dgm:spPr/>
    </dgm:pt>
    <dgm:pt modelId="{E622E006-2376-496E-BF45-5AE564D1F362}" type="pres">
      <dgm:prSet presAssocID="{648F0C96-F91C-41ED-AF01-11C19916D2E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with solid fill"/>
        </a:ext>
      </dgm:extLst>
    </dgm:pt>
    <dgm:pt modelId="{3D382B23-AE8C-4496-8267-134E99383F53}" type="pres">
      <dgm:prSet presAssocID="{648F0C96-F91C-41ED-AF01-11C19916D2E8}" presName="spaceRect" presStyleCnt="0"/>
      <dgm:spPr/>
    </dgm:pt>
    <dgm:pt modelId="{9977E48C-9743-452B-BD67-7013F85F3E6C}" type="pres">
      <dgm:prSet presAssocID="{648F0C96-F91C-41ED-AF01-11C19916D2E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531F5203-D8A1-44BC-AD02-AC8DA7030F1B}" type="presOf" srcId="{8D39E6A3-3DEC-479C-B8B4-5C3E54EB0E54}" destId="{5849B930-A1DC-4338-8937-560FD436444C}" srcOrd="0" destOrd="0" presId="urn:microsoft.com/office/officeart/2018/2/layout/IconVerticalSolidList"/>
    <dgm:cxn modelId="{3965933C-A1B1-4D1B-81F9-97758E6151D8}" type="presOf" srcId="{56A978F9-61A8-4222-86AE-DB161C07B90C}" destId="{A60C1692-F7BA-4685-8CB7-9F45D41F9C58}" srcOrd="0" destOrd="0" presId="urn:microsoft.com/office/officeart/2018/2/layout/IconVerticalSolidList"/>
    <dgm:cxn modelId="{3E08646F-FAA1-4568-B294-C54557D27142}" srcId="{B8B5D250-A21E-47D1-AF53-D4F129BEB8A6}" destId="{648F0C96-F91C-41ED-AF01-11C19916D2E8}" srcOrd="4" destOrd="0" parTransId="{A9845D11-FE78-4272-991E-E1F99CEA7E50}" sibTransId="{E472DA98-A236-4634-8718-FFE40AEDFF9B}"/>
    <dgm:cxn modelId="{7C676878-217B-4A5F-B218-204481B19617}" type="presOf" srcId="{D26244AE-FF6B-4A36-BE96-D15709D8F2C6}" destId="{A0DAF460-4724-4979-B5E1-DA9FC38C4CB2}" srcOrd="0" destOrd="0" presId="urn:microsoft.com/office/officeart/2018/2/layout/IconVerticalSolidList"/>
    <dgm:cxn modelId="{DBCE125A-4FE5-47BC-86E7-9B490E8CE6D0}" srcId="{B8B5D250-A21E-47D1-AF53-D4F129BEB8A6}" destId="{56A978F9-61A8-4222-86AE-DB161C07B90C}" srcOrd="1" destOrd="0" parTransId="{11D7C86A-9053-4A48-9DC9-4C21FD942D11}" sibTransId="{A5735DBD-0209-40CA-A98F-8831E3D2B30B}"/>
    <dgm:cxn modelId="{5C648F81-6C44-42D1-A96B-3C34483F220E}" type="presOf" srcId="{B8B5D250-A21E-47D1-AF53-D4F129BEB8A6}" destId="{2552DEA6-5B44-44DB-AD43-47886BDB89C0}" srcOrd="0" destOrd="0" presId="urn:microsoft.com/office/officeart/2018/2/layout/IconVerticalSolidList"/>
    <dgm:cxn modelId="{A55A0192-7731-4430-8F12-7DA6C826D80E}" srcId="{B8B5D250-A21E-47D1-AF53-D4F129BEB8A6}" destId="{F1A28E58-2541-4478-ABBA-3AC5B275E44C}" srcOrd="2" destOrd="0" parTransId="{7FFFD382-29EF-421D-978F-F97D1B0A27CB}" sibTransId="{2B862866-9204-4989-9DE6-FC96959762AF}"/>
    <dgm:cxn modelId="{6DCD4899-A3C9-4902-8BD4-8A4A656D0912}" srcId="{B8B5D250-A21E-47D1-AF53-D4F129BEB8A6}" destId="{8D39E6A3-3DEC-479C-B8B4-5C3E54EB0E54}" srcOrd="3" destOrd="0" parTransId="{9DC6ECFB-5B7A-4AC4-B828-FD767B20CADE}" sibTransId="{B28D8091-34D9-4279-88DF-591C31F53D3F}"/>
    <dgm:cxn modelId="{C7AE50AE-31B2-4E97-A1B5-26FCB7656865}" type="presOf" srcId="{F1A28E58-2541-4478-ABBA-3AC5B275E44C}" destId="{5175C253-DFBB-45C1-9626-58FB915A48C7}" srcOrd="0" destOrd="0" presId="urn:microsoft.com/office/officeart/2018/2/layout/IconVerticalSolidList"/>
    <dgm:cxn modelId="{121E2FDF-AA29-442C-801B-B39C396F4D91}" type="presOf" srcId="{648F0C96-F91C-41ED-AF01-11C19916D2E8}" destId="{9977E48C-9743-452B-BD67-7013F85F3E6C}" srcOrd="0" destOrd="0" presId="urn:microsoft.com/office/officeart/2018/2/layout/IconVerticalSolidList"/>
    <dgm:cxn modelId="{8EFD61E7-BEE2-486E-BEF6-36603FA24557}" srcId="{B8B5D250-A21E-47D1-AF53-D4F129BEB8A6}" destId="{D26244AE-FF6B-4A36-BE96-D15709D8F2C6}" srcOrd="0" destOrd="0" parTransId="{19560D4F-90BF-4D0B-9D05-C5505FA245E6}" sibTransId="{7207BC67-590A-4E48-B40B-78A6D05E8893}"/>
    <dgm:cxn modelId="{1C636DA8-A4F2-413B-AD31-152E2803A311}" type="presParOf" srcId="{2552DEA6-5B44-44DB-AD43-47886BDB89C0}" destId="{B2843DB8-E3E4-47C4-847F-E686BE3C8292}" srcOrd="0" destOrd="0" presId="urn:microsoft.com/office/officeart/2018/2/layout/IconVerticalSolidList"/>
    <dgm:cxn modelId="{6176BD8B-04C3-4A4C-ACA8-7CA0F1618928}" type="presParOf" srcId="{B2843DB8-E3E4-47C4-847F-E686BE3C8292}" destId="{D42B43C6-A4B8-488B-A71A-F625FA16FAAE}" srcOrd="0" destOrd="0" presId="urn:microsoft.com/office/officeart/2018/2/layout/IconVerticalSolidList"/>
    <dgm:cxn modelId="{1FAB278F-F44A-413C-A48A-EA0CFA48962C}" type="presParOf" srcId="{B2843DB8-E3E4-47C4-847F-E686BE3C8292}" destId="{1600C038-DF3E-495A-919E-61252D4CB2E3}" srcOrd="1" destOrd="0" presId="urn:microsoft.com/office/officeart/2018/2/layout/IconVerticalSolidList"/>
    <dgm:cxn modelId="{03FEF536-EAD9-4F2C-9E96-D0F667A067E7}" type="presParOf" srcId="{B2843DB8-E3E4-47C4-847F-E686BE3C8292}" destId="{EC348113-FBE3-4DA0-A69A-24FE019EA621}" srcOrd="2" destOrd="0" presId="urn:microsoft.com/office/officeart/2018/2/layout/IconVerticalSolidList"/>
    <dgm:cxn modelId="{A8ED5C41-3860-439D-B271-CA930DD753B8}" type="presParOf" srcId="{B2843DB8-E3E4-47C4-847F-E686BE3C8292}" destId="{A0DAF460-4724-4979-B5E1-DA9FC38C4CB2}" srcOrd="3" destOrd="0" presId="urn:microsoft.com/office/officeart/2018/2/layout/IconVerticalSolidList"/>
    <dgm:cxn modelId="{6332A681-4104-4DA4-BF64-EC4737D07485}" type="presParOf" srcId="{2552DEA6-5B44-44DB-AD43-47886BDB89C0}" destId="{82263515-DA4D-436B-95F5-626260305E90}" srcOrd="1" destOrd="0" presId="urn:microsoft.com/office/officeart/2018/2/layout/IconVerticalSolidList"/>
    <dgm:cxn modelId="{576A7659-A5A5-40A4-8CD3-B1FCD8BA3F45}" type="presParOf" srcId="{2552DEA6-5B44-44DB-AD43-47886BDB89C0}" destId="{41E5EAE4-6AA5-4EAB-BFFF-8A92B94472B1}" srcOrd="2" destOrd="0" presId="urn:microsoft.com/office/officeart/2018/2/layout/IconVerticalSolidList"/>
    <dgm:cxn modelId="{009A4E22-E379-4511-8F53-670B00714840}" type="presParOf" srcId="{41E5EAE4-6AA5-4EAB-BFFF-8A92B94472B1}" destId="{C00362D0-9E35-4E32-862C-12A3048335DD}" srcOrd="0" destOrd="0" presId="urn:microsoft.com/office/officeart/2018/2/layout/IconVerticalSolidList"/>
    <dgm:cxn modelId="{854E697D-738B-4A77-B805-CB59409F980B}" type="presParOf" srcId="{41E5EAE4-6AA5-4EAB-BFFF-8A92B94472B1}" destId="{BAB026B5-05EE-4C18-83BC-A6E5FCB40300}" srcOrd="1" destOrd="0" presId="urn:microsoft.com/office/officeart/2018/2/layout/IconVerticalSolidList"/>
    <dgm:cxn modelId="{90E35A15-10F7-4052-B95B-1807C7B7F4A1}" type="presParOf" srcId="{41E5EAE4-6AA5-4EAB-BFFF-8A92B94472B1}" destId="{EB33B3FF-8060-47F3-B771-D67A8949CDF0}" srcOrd="2" destOrd="0" presId="urn:microsoft.com/office/officeart/2018/2/layout/IconVerticalSolidList"/>
    <dgm:cxn modelId="{A109CBE5-04F9-4D3A-B919-4EE15B6B37B4}" type="presParOf" srcId="{41E5EAE4-6AA5-4EAB-BFFF-8A92B94472B1}" destId="{A60C1692-F7BA-4685-8CB7-9F45D41F9C58}" srcOrd="3" destOrd="0" presId="urn:microsoft.com/office/officeart/2018/2/layout/IconVerticalSolidList"/>
    <dgm:cxn modelId="{B4ADEC09-9E5D-4F6B-8027-BBF12F3D9C98}" type="presParOf" srcId="{2552DEA6-5B44-44DB-AD43-47886BDB89C0}" destId="{1B44B9E9-0561-438E-969A-89880D6E9015}" srcOrd="3" destOrd="0" presId="urn:microsoft.com/office/officeart/2018/2/layout/IconVerticalSolidList"/>
    <dgm:cxn modelId="{2B39BDFE-528A-43D8-8D64-F8A43A4E50AB}" type="presParOf" srcId="{2552DEA6-5B44-44DB-AD43-47886BDB89C0}" destId="{F29BE4C1-1D35-48FA-AFCF-11FDC8CAF486}" srcOrd="4" destOrd="0" presId="urn:microsoft.com/office/officeart/2018/2/layout/IconVerticalSolidList"/>
    <dgm:cxn modelId="{CA12C427-4DBD-4D3B-BF5C-5D8DF56E2358}" type="presParOf" srcId="{F29BE4C1-1D35-48FA-AFCF-11FDC8CAF486}" destId="{F5108728-1548-4731-B79A-EF3321F3C62B}" srcOrd="0" destOrd="0" presId="urn:microsoft.com/office/officeart/2018/2/layout/IconVerticalSolidList"/>
    <dgm:cxn modelId="{6192E3E6-385E-4E31-8273-3AF46914F055}" type="presParOf" srcId="{F29BE4C1-1D35-48FA-AFCF-11FDC8CAF486}" destId="{42F861EF-907A-4CD3-AAFD-442DEF76D70A}" srcOrd="1" destOrd="0" presId="urn:microsoft.com/office/officeart/2018/2/layout/IconVerticalSolidList"/>
    <dgm:cxn modelId="{BE1208E5-831B-48B4-8932-69D8C4BCC97C}" type="presParOf" srcId="{F29BE4C1-1D35-48FA-AFCF-11FDC8CAF486}" destId="{AF835109-E5FC-4871-B6A3-66C20DF238D1}" srcOrd="2" destOrd="0" presId="urn:microsoft.com/office/officeart/2018/2/layout/IconVerticalSolidList"/>
    <dgm:cxn modelId="{EF04D13C-6D68-4AD0-AFD6-ECD5479ED2A5}" type="presParOf" srcId="{F29BE4C1-1D35-48FA-AFCF-11FDC8CAF486}" destId="{5175C253-DFBB-45C1-9626-58FB915A48C7}" srcOrd="3" destOrd="0" presId="urn:microsoft.com/office/officeart/2018/2/layout/IconVerticalSolidList"/>
    <dgm:cxn modelId="{C703455D-12FB-4BE1-9984-BC6060A16E9D}" type="presParOf" srcId="{2552DEA6-5B44-44DB-AD43-47886BDB89C0}" destId="{BC8762B7-DC16-4524-876A-4F0DB0C95FEA}" srcOrd="5" destOrd="0" presId="urn:microsoft.com/office/officeart/2018/2/layout/IconVerticalSolidList"/>
    <dgm:cxn modelId="{A91EC50D-6272-4D32-9297-0E7F8EE8A6EB}" type="presParOf" srcId="{2552DEA6-5B44-44DB-AD43-47886BDB89C0}" destId="{9FF72F4E-F1FB-4CFA-90C2-404ECBF8ABA1}" srcOrd="6" destOrd="0" presId="urn:microsoft.com/office/officeart/2018/2/layout/IconVerticalSolidList"/>
    <dgm:cxn modelId="{428DFDCC-ADD7-46D9-8F6E-0CEC939435B4}" type="presParOf" srcId="{9FF72F4E-F1FB-4CFA-90C2-404ECBF8ABA1}" destId="{C466BCAE-4B33-430D-AE5B-C5B1C3688C3B}" srcOrd="0" destOrd="0" presId="urn:microsoft.com/office/officeart/2018/2/layout/IconVerticalSolidList"/>
    <dgm:cxn modelId="{42B1845C-21B8-4E6D-843D-714876544F1D}" type="presParOf" srcId="{9FF72F4E-F1FB-4CFA-90C2-404ECBF8ABA1}" destId="{03B56744-EB2F-40B3-B87B-ADBB93DF66B9}" srcOrd="1" destOrd="0" presId="urn:microsoft.com/office/officeart/2018/2/layout/IconVerticalSolidList"/>
    <dgm:cxn modelId="{63A2F35A-2E7D-42DC-8F8A-E0934E254537}" type="presParOf" srcId="{9FF72F4E-F1FB-4CFA-90C2-404ECBF8ABA1}" destId="{FBA55B4E-B087-423A-BC64-5711C26834B1}" srcOrd="2" destOrd="0" presId="urn:microsoft.com/office/officeart/2018/2/layout/IconVerticalSolidList"/>
    <dgm:cxn modelId="{A4922A32-07CA-43AB-A480-979C1F80CC7F}" type="presParOf" srcId="{9FF72F4E-F1FB-4CFA-90C2-404ECBF8ABA1}" destId="{5849B930-A1DC-4338-8937-560FD436444C}" srcOrd="3" destOrd="0" presId="urn:microsoft.com/office/officeart/2018/2/layout/IconVerticalSolidList"/>
    <dgm:cxn modelId="{B68BA919-6C44-4468-B569-C7F4E6A2BA86}" type="presParOf" srcId="{2552DEA6-5B44-44DB-AD43-47886BDB89C0}" destId="{EF369DFA-A657-4079-B8FB-300FFAB4A353}" srcOrd="7" destOrd="0" presId="urn:microsoft.com/office/officeart/2018/2/layout/IconVerticalSolidList"/>
    <dgm:cxn modelId="{D7F8CCE8-ECAA-4ED7-AAFC-74284A6ECBBC}" type="presParOf" srcId="{2552DEA6-5B44-44DB-AD43-47886BDB89C0}" destId="{E38AA802-824D-4430-82EE-4403918AA03C}" srcOrd="8" destOrd="0" presId="urn:microsoft.com/office/officeart/2018/2/layout/IconVerticalSolidList"/>
    <dgm:cxn modelId="{ECB07A91-9100-4DD1-AA0E-85E37827BF7B}" type="presParOf" srcId="{E38AA802-824D-4430-82EE-4403918AA03C}" destId="{C81AFC60-4250-45F9-AC97-1A12448E0C22}" srcOrd="0" destOrd="0" presId="urn:microsoft.com/office/officeart/2018/2/layout/IconVerticalSolidList"/>
    <dgm:cxn modelId="{AF5C875B-1A2E-439C-A2ED-4C39BDCC8649}" type="presParOf" srcId="{E38AA802-824D-4430-82EE-4403918AA03C}" destId="{E622E006-2376-496E-BF45-5AE564D1F362}" srcOrd="1" destOrd="0" presId="urn:microsoft.com/office/officeart/2018/2/layout/IconVerticalSolidList"/>
    <dgm:cxn modelId="{0537DCCD-1117-4803-8F96-909E9651AAE1}" type="presParOf" srcId="{E38AA802-824D-4430-82EE-4403918AA03C}" destId="{3D382B23-AE8C-4496-8267-134E99383F53}" srcOrd="2" destOrd="0" presId="urn:microsoft.com/office/officeart/2018/2/layout/IconVerticalSolidList"/>
    <dgm:cxn modelId="{2EA4A502-C558-4AD3-B0D8-3EE05E8B2EEE}" type="presParOf" srcId="{E38AA802-824D-4430-82EE-4403918AA03C}" destId="{9977E48C-9743-452B-BD67-7013F85F3E6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3731A7-3F8F-4ED1-8715-5C08D79C625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6986F5-5014-40B2-BB0A-2058EA8FD162}" type="pres">
      <dgm:prSet presAssocID="{043731A7-3F8F-4ED1-8715-5C08D79C625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</dgm:ptLst>
  <dgm:cxnLst>
    <dgm:cxn modelId="{5DCA8A47-27F2-4A3B-955A-4352F2C46241}" type="presOf" srcId="{043731A7-3F8F-4ED1-8715-5C08D79C6257}" destId="{D36986F5-5014-40B2-BB0A-2058EA8FD162}" srcOrd="0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C90F5C-08E7-4246-B55B-E8C2CCDC7E2A}" type="doc">
      <dgm:prSet loTypeId="urn:microsoft.com/office/officeart/2018/2/layout/IconCircleList" loCatId="icon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B179BE5-25E4-4AC2-BFDB-0CDFB3515CDB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2100" b="1" dirty="0">
              <a:latin typeface="Calibri"/>
              <a:ea typeface="Calibri"/>
              <a:cs typeface="Calibri"/>
            </a:rPr>
            <a:t>Shift work, overtime and off-duty</a:t>
          </a:r>
        </a:p>
      </dgm:t>
    </dgm:pt>
    <dgm:pt modelId="{0A4A3F8E-42F6-4838-BD0C-125245F395A8}" type="parTrans" cxnId="{829CD4F2-0884-420A-A85F-84C84B313ADE}">
      <dgm:prSet/>
      <dgm:spPr/>
      <dgm:t>
        <a:bodyPr/>
        <a:lstStyle/>
        <a:p>
          <a:pPr algn="ctr"/>
          <a:endParaRPr lang="en-US" sz="2100"/>
        </a:p>
      </dgm:t>
    </dgm:pt>
    <dgm:pt modelId="{BC5F42C9-313F-4C8E-B3A3-A9E49DB42B20}" type="sibTrans" cxnId="{829CD4F2-0884-420A-A85F-84C84B313ADE}">
      <dgm:prSet/>
      <dgm:spPr/>
      <dgm:t>
        <a:bodyPr/>
        <a:lstStyle/>
        <a:p>
          <a:pPr algn="ctr">
            <a:lnSpc>
              <a:spcPct val="100000"/>
            </a:lnSpc>
          </a:pPr>
          <a:endParaRPr lang="en-US" sz="2100"/>
        </a:p>
      </dgm:t>
    </dgm:pt>
    <dgm:pt modelId="{069AFB77-B259-42F0-A5CB-C4670E1F67FC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2100" b="1" dirty="0">
              <a:latin typeface="Calibri"/>
              <a:ea typeface="Calibri"/>
              <a:cs typeface="Calibri"/>
            </a:rPr>
            <a:t>Hypervigilance</a:t>
          </a:r>
        </a:p>
      </dgm:t>
    </dgm:pt>
    <dgm:pt modelId="{0F5B2C77-2DCE-43FE-B106-AEB497982232}" type="parTrans" cxnId="{6161810F-E2C0-4316-9A63-94417B1CD8AC}">
      <dgm:prSet/>
      <dgm:spPr/>
      <dgm:t>
        <a:bodyPr/>
        <a:lstStyle/>
        <a:p>
          <a:pPr algn="ctr"/>
          <a:endParaRPr lang="en-US" sz="2100"/>
        </a:p>
      </dgm:t>
    </dgm:pt>
    <dgm:pt modelId="{E3AA1B2C-3515-4EC3-8619-AE56331FF567}" type="sibTrans" cxnId="{6161810F-E2C0-4316-9A63-94417B1CD8AC}">
      <dgm:prSet/>
      <dgm:spPr/>
      <dgm:t>
        <a:bodyPr/>
        <a:lstStyle/>
        <a:p>
          <a:pPr algn="ctr">
            <a:lnSpc>
              <a:spcPct val="100000"/>
            </a:lnSpc>
          </a:pPr>
          <a:endParaRPr lang="en-US" sz="2100"/>
        </a:p>
      </dgm:t>
    </dgm:pt>
    <dgm:pt modelId="{A4898208-EC56-452F-BB2E-3EA36A0135E1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2100" b="1" dirty="0">
              <a:latin typeface="Calibri"/>
              <a:ea typeface="Calibri"/>
              <a:cs typeface="Calibri"/>
            </a:rPr>
            <a:t>Carryover of work attitudes at home</a:t>
          </a:r>
        </a:p>
      </dgm:t>
    </dgm:pt>
    <dgm:pt modelId="{99024CAC-D6A6-498B-BBDA-BFC64689CD4D}" type="parTrans" cxnId="{D4F3CC3B-3171-4A20-826E-9C28E2F97DB3}">
      <dgm:prSet/>
      <dgm:spPr/>
      <dgm:t>
        <a:bodyPr/>
        <a:lstStyle/>
        <a:p>
          <a:pPr algn="ctr"/>
          <a:endParaRPr lang="en-US" sz="2100"/>
        </a:p>
      </dgm:t>
    </dgm:pt>
    <dgm:pt modelId="{73A0691F-94DB-496B-B696-E26D94272B6F}" type="sibTrans" cxnId="{D4F3CC3B-3171-4A20-826E-9C28E2F97DB3}">
      <dgm:prSet/>
      <dgm:spPr/>
      <dgm:t>
        <a:bodyPr/>
        <a:lstStyle/>
        <a:p>
          <a:pPr algn="ctr">
            <a:lnSpc>
              <a:spcPct val="100000"/>
            </a:lnSpc>
          </a:pPr>
          <a:endParaRPr lang="en-US" sz="2100"/>
        </a:p>
      </dgm:t>
    </dgm:pt>
    <dgm:pt modelId="{5E44B75C-A953-4889-BB8F-731A693E1038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2100" b="1" dirty="0">
              <a:latin typeface="Calibri"/>
              <a:ea typeface="Calibri"/>
              <a:cs typeface="Calibri"/>
            </a:rPr>
            <a:t>Unable to readily answer your calls or messages</a:t>
          </a:r>
        </a:p>
      </dgm:t>
    </dgm:pt>
    <dgm:pt modelId="{3CDECFEC-5BC0-4E92-8C4A-68AAB394D235}" type="parTrans" cxnId="{09626152-87FB-441C-B819-E02416FA1E27}">
      <dgm:prSet/>
      <dgm:spPr/>
      <dgm:t>
        <a:bodyPr/>
        <a:lstStyle/>
        <a:p>
          <a:pPr algn="ctr"/>
          <a:endParaRPr lang="en-US" sz="2100"/>
        </a:p>
      </dgm:t>
    </dgm:pt>
    <dgm:pt modelId="{B79C4D18-9A4F-41B6-8EB2-1C60B9C9FE3C}" type="sibTrans" cxnId="{09626152-87FB-441C-B819-E02416FA1E27}">
      <dgm:prSet/>
      <dgm:spPr/>
      <dgm:t>
        <a:bodyPr/>
        <a:lstStyle/>
        <a:p>
          <a:pPr algn="ctr">
            <a:lnSpc>
              <a:spcPct val="100000"/>
            </a:lnSpc>
          </a:pPr>
          <a:endParaRPr lang="en-US" sz="2100"/>
        </a:p>
      </dgm:t>
    </dgm:pt>
    <dgm:pt modelId="{45912F38-9E3C-4E3F-BC4C-1D7C05C78DF9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2100" b="1" dirty="0">
              <a:latin typeface="Calibri"/>
              <a:ea typeface="Calibri"/>
              <a:cs typeface="Calibri"/>
            </a:rPr>
            <a:t>Responding to calls within a moment's notice</a:t>
          </a:r>
        </a:p>
      </dgm:t>
    </dgm:pt>
    <dgm:pt modelId="{6CAB96F3-BBA4-41A5-8806-DB8383C59D22}" type="parTrans" cxnId="{47DA65AC-40AE-424D-9310-5D8AC6193F02}">
      <dgm:prSet/>
      <dgm:spPr/>
      <dgm:t>
        <a:bodyPr/>
        <a:lstStyle/>
        <a:p>
          <a:pPr algn="ctr"/>
          <a:endParaRPr lang="en-US" sz="2100"/>
        </a:p>
      </dgm:t>
    </dgm:pt>
    <dgm:pt modelId="{FC0DE2F0-D713-4F46-9209-D04886813F56}" type="sibTrans" cxnId="{47DA65AC-40AE-424D-9310-5D8AC6193F02}">
      <dgm:prSet/>
      <dgm:spPr/>
      <dgm:t>
        <a:bodyPr/>
        <a:lstStyle/>
        <a:p>
          <a:pPr algn="ctr"/>
          <a:endParaRPr lang="en-US" sz="2100"/>
        </a:p>
      </dgm:t>
    </dgm:pt>
    <dgm:pt modelId="{BF27AE61-4A00-4BE3-811D-126A2F8F2AB6}" type="pres">
      <dgm:prSet presAssocID="{3AC90F5C-08E7-4246-B55B-E8C2CCDC7E2A}" presName="root" presStyleCnt="0">
        <dgm:presLayoutVars>
          <dgm:dir/>
          <dgm:resizeHandles val="exact"/>
        </dgm:presLayoutVars>
      </dgm:prSet>
      <dgm:spPr/>
    </dgm:pt>
    <dgm:pt modelId="{31BAB9CA-A6E1-41FA-A5D6-0F51B22AFD6F}" type="pres">
      <dgm:prSet presAssocID="{3AC90F5C-08E7-4246-B55B-E8C2CCDC7E2A}" presName="container" presStyleCnt="0">
        <dgm:presLayoutVars>
          <dgm:dir/>
          <dgm:resizeHandles val="exact"/>
        </dgm:presLayoutVars>
      </dgm:prSet>
      <dgm:spPr/>
    </dgm:pt>
    <dgm:pt modelId="{0333641B-B265-49F4-99F5-20916BB2DE46}" type="pres">
      <dgm:prSet presAssocID="{DB179BE5-25E4-4AC2-BFDB-0CDFB3515CDB}" presName="compNode" presStyleCnt="0"/>
      <dgm:spPr/>
    </dgm:pt>
    <dgm:pt modelId="{D2BCAC59-D9E6-4781-B688-338E75855D71}" type="pres">
      <dgm:prSet presAssocID="{DB179BE5-25E4-4AC2-BFDB-0CDFB3515CDB}" presName="iconBgRect" presStyleLbl="bgShp" presStyleIdx="0" presStyleCnt="5"/>
      <dgm:spPr/>
    </dgm:pt>
    <dgm:pt modelId="{FCD9E9F1-F209-4B44-8B56-0E7464F4B9D0}" type="pres">
      <dgm:prSet presAssocID="{DB179BE5-25E4-4AC2-BFDB-0CDFB3515CD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re Hydrant with solid fill"/>
        </a:ext>
      </dgm:extLst>
    </dgm:pt>
    <dgm:pt modelId="{346B94F7-C924-45BF-B7BF-C2DB13DE52AD}" type="pres">
      <dgm:prSet presAssocID="{DB179BE5-25E4-4AC2-BFDB-0CDFB3515CDB}" presName="spaceRect" presStyleCnt="0"/>
      <dgm:spPr/>
    </dgm:pt>
    <dgm:pt modelId="{9C0D975D-60B9-46D0-A856-2262DB839F8E}" type="pres">
      <dgm:prSet presAssocID="{DB179BE5-25E4-4AC2-BFDB-0CDFB3515CDB}" presName="textRect" presStyleLbl="revTx" presStyleIdx="0" presStyleCnt="5" custScaleX="79733" custLinFactNeighborX="-10501" custLinFactNeighborY="156">
        <dgm:presLayoutVars>
          <dgm:chMax val="1"/>
          <dgm:chPref val="1"/>
        </dgm:presLayoutVars>
      </dgm:prSet>
      <dgm:spPr/>
    </dgm:pt>
    <dgm:pt modelId="{BEE0B467-BFB3-460C-B9DD-CD5C77BD9CC7}" type="pres">
      <dgm:prSet presAssocID="{BC5F42C9-313F-4C8E-B3A3-A9E49DB42B20}" presName="sibTrans" presStyleLbl="sibTrans2D1" presStyleIdx="0" presStyleCnt="0"/>
      <dgm:spPr/>
    </dgm:pt>
    <dgm:pt modelId="{AF3EF265-96BB-4C41-A27B-B42F61E6B664}" type="pres">
      <dgm:prSet presAssocID="{069AFB77-B259-42F0-A5CB-C4670E1F67FC}" presName="compNode" presStyleCnt="0"/>
      <dgm:spPr/>
    </dgm:pt>
    <dgm:pt modelId="{C97D4F4D-2DD1-41BC-908F-298E21651E10}" type="pres">
      <dgm:prSet presAssocID="{069AFB77-B259-42F0-A5CB-C4670E1F67FC}" presName="iconBgRect" presStyleLbl="bgShp" presStyleIdx="1" presStyleCnt="5" custLinFactNeighborX="20967"/>
      <dgm:spPr/>
    </dgm:pt>
    <dgm:pt modelId="{CD9B7F59-9BB8-4D85-AD4E-8396BCCE81D7}" type="pres">
      <dgm:prSet presAssocID="{069AFB77-B259-42F0-A5CB-C4670E1F67FC}" presName="iconRect" presStyleLbl="node1" presStyleIdx="1" presStyleCnt="5" custLinFactNeighborX="36160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larm Ringing with solid fill"/>
        </a:ext>
      </dgm:extLst>
    </dgm:pt>
    <dgm:pt modelId="{6F7114EF-AA1A-4837-B8A1-F6EC002ED317}" type="pres">
      <dgm:prSet presAssocID="{069AFB77-B259-42F0-A5CB-C4670E1F67FC}" presName="spaceRect" presStyleCnt="0"/>
      <dgm:spPr/>
    </dgm:pt>
    <dgm:pt modelId="{5FEB6590-B4CF-48FD-A912-3B60C7B65EC7}" type="pres">
      <dgm:prSet presAssocID="{069AFB77-B259-42F0-A5CB-C4670E1F67FC}" presName="textRect" presStyleLbl="revTx" presStyleIdx="1" presStyleCnt="5" custLinFactNeighborX="2103" custLinFactNeighborY="428">
        <dgm:presLayoutVars>
          <dgm:chMax val="1"/>
          <dgm:chPref val="1"/>
        </dgm:presLayoutVars>
      </dgm:prSet>
      <dgm:spPr/>
    </dgm:pt>
    <dgm:pt modelId="{AC839046-23F1-4951-B1DD-0904476822E9}" type="pres">
      <dgm:prSet presAssocID="{E3AA1B2C-3515-4EC3-8619-AE56331FF567}" presName="sibTrans" presStyleLbl="sibTrans2D1" presStyleIdx="0" presStyleCnt="0"/>
      <dgm:spPr/>
    </dgm:pt>
    <dgm:pt modelId="{97442AE1-C747-4D59-A0BA-1E2A4C775E39}" type="pres">
      <dgm:prSet presAssocID="{A4898208-EC56-452F-BB2E-3EA36A0135E1}" presName="compNode" presStyleCnt="0"/>
      <dgm:spPr/>
    </dgm:pt>
    <dgm:pt modelId="{1BC0B686-8EB5-46C7-A549-AEBC6EE6472B}" type="pres">
      <dgm:prSet presAssocID="{A4898208-EC56-452F-BB2E-3EA36A0135E1}" presName="iconBgRect" presStyleLbl="bgShp" presStyleIdx="2" presStyleCnt="5"/>
      <dgm:spPr/>
    </dgm:pt>
    <dgm:pt modelId="{254B499B-418D-4360-8CAD-55DB8EA828C5}" type="pres">
      <dgm:prSet presAssocID="{A4898208-EC56-452F-BB2E-3EA36A0135E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olice male with solid fill"/>
        </a:ext>
      </dgm:extLst>
    </dgm:pt>
    <dgm:pt modelId="{B96E3879-6041-43EC-BC8D-114BCDDCE9BE}" type="pres">
      <dgm:prSet presAssocID="{A4898208-EC56-452F-BB2E-3EA36A0135E1}" presName="spaceRect" presStyleCnt="0"/>
      <dgm:spPr/>
    </dgm:pt>
    <dgm:pt modelId="{CE22FF98-B284-4E59-9DCA-E72D5ACD5A3F}" type="pres">
      <dgm:prSet presAssocID="{A4898208-EC56-452F-BB2E-3EA36A0135E1}" presName="textRect" presStyleLbl="revTx" presStyleIdx="2" presStyleCnt="5">
        <dgm:presLayoutVars>
          <dgm:chMax val="1"/>
          <dgm:chPref val="1"/>
        </dgm:presLayoutVars>
      </dgm:prSet>
      <dgm:spPr/>
    </dgm:pt>
    <dgm:pt modelId="{774D2C8D-AE8B-4CAB-8E21-88C29B56F383}" type="pres">
      <dgm:prSet presAssocID="{73A0691F-94DB-496B-B696-E26D94272B6F}" presName="sibTrans" presStyleLbl="sibTrans2D1" presStyleIdx="0" presStyleCnt="0"/>
      <dgm:spPr/>
    </dgm:pt>
    <dgm:pt modelId="{C043E564-855C-4078-96B4-3150C785BEDD}" type="pres">
      <dgm:prSet presAssocID="{5E44B75C-A953-4889-BB8F-731A693E1038}" presName="compNode" presStyleCnt="0"/>
      <dgm:spPr/>
    </dgm:pt>
    <dgm:pt modelId="{753FA927-94EB-48F6-8903-A9F590C166E5}" type="pres">
      <dgm:prSet presAssocID="{5E44B75C-A953-4889-BB8F-731A693E1038}" presName="iconBgRect" presStyleLbl="bgShp" presStyleIdx="3" presStyleCnt="5" custLinFactX="61614" custLinFactNeighborX="100000" custLinFactNeighborY="-3195"/>
      <dgm:spPr/>
    </dgm:pt>
    <dgm:pt modelId="{99FD0721-DB7B-48E2-9BE5-7796E0EC9AB3}" type="pres">
      <dgm:prSet presAssocID="{5E44B75C-A953-4889-BB8F-731A693E1038}" presName="iconRect" presStyleLbl="node1" presStyleIdx="3" presStyleCnt="5" custLinFactX="100000" custLinFactNeighborX="178645" custLinFactNeighborY="-550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19EB09ED-49A1-4910-BACE-49C7BDF4828F}" type="pres">
      <dgm:prSet presAssocID="{5E44B75C-A953-4889-BB8F-731A693E1038}" presName="spaceRect" presStyleCnt="0"/>
      <dgm:spPr/>
    </dgm:pt>
    <dgm:pt modelId="{5DC228CB-DAC5-4D1A-ACBE-0AC598A7B1BC}" type="pres">
      <dgm:prSet presAssocID="{5E44B75C-A953-4889-BB8F-731A693E1038}" presName="textRect" presStyleLbl="revTx" presStyleIdx="3" presStyleCnt="5" custLinFactNeighborX="68563" custLinFactNeighborY="-3195">
        <dgm:presLayoutVars>
          <dgm:chMax val="1"/>
          <dgm:chPref val="1"/>
        </dgm:presLayoutVars>
      </dgm:prSet>
      <dgm:spPr/>
    </dgm:pt>
    <dgm:pt modelId="{F9CEF038-E53C-4856-B280-9D7F2BF1DA65}" type="pres">
      <dgm:prSet presAssocID="{B79C4D18-9A4F-41B6-8EB2-1C60B9C9FE3C}" presName="sibTrans" presStyleLbl="sibTrans2D1" presStyleIdx="0" presStyleCnt="0"/>
      <dgm:spPr/>
    </dgm:pt>
    <dgm:pt modelId="{DFFABE4A-D0F6-4479-BE52-DF356DDD1EE0}" type="pres">
      <dgm:prSet presAssocID="{45912F38-9E3C-4E3F-BC4C-1D7C05C78DF9}" presName="compNode" presStyleCnt="0"/>
      <dgm:spPr/>
    </dgm:pt>
    <dgm:pt modelId="{0138FB20-BF6D-4C2D-B39B-861B215CC93A}" type="pres">
      <dgm:prSet presAssocID="{45912F38-9E3C-4E3F-BC4C-1D7C05C78DF9}" presName="iconBgRect" presStyleLbl="bgShp" presStyleIdx="4" presStyleCnt="5" custLinFactX="100000" custLinFactNeighborX="103071"/>
      <dgm:spPr/>
    </dgm:pt>
    <dgm:pt modelId="{6ADE1B7D-1A85-4637-AE7E-3B64E1B01D06}" type="pres">
      <dgm:prSet presAssocID="{45912F38-9E3C-4E3F-BC4C-1D7C05C78DF9}" presName="iconRect" presStyleLbl="node1" presStyleIdx="4" presStyleCnt="5" custLinFactX="150116" custLinFactNeighborX="200000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iren with solid fill"/>
        </a:ext>
      </dgm:extLst>
    </dgm:pt>
    <dgm:pt modelId="{5BAA4366-14A1-4936-B194-C298D6486190}" type="pres">
      <dgm:prSet presAssocID="{45912F38-9E3C-4E3F-BC4C-1D7C05C78DF9}" presName="spaceRect" presStyleCnt="0"/>
      <dgm:spPr/>
    </dgm:pt>
    <dgm:pt modelId="{F5E29CCB-BD54-4830-96B2-35376B0BAAE4}" type="pres">
      <dgm:prSet presAssocID="{45912F38-9E3C-4E3F-BC4C-1D7C05C78DF9}" presName="textRect" presStyleLbl="revTx" presStyleIdx="4" presStyleCnt="5" custLinFactNeighborX="83420" custLinFactNeighborY="2308">
        <dgm:presLayoutVars>
          <dgm:chMax val="1"/>
          <dgm:chPref val="1"/>
        </dgm:presLayoutVars>
      </dgm:prSet>
      <dgm:spPr/>
    </dgm:pt>
  </dgm:ptLst>
  <dgm:cxnLst>
    <dgm:cxn modelId="{E228F400-8CAF-425B-A103-AE3C4E5648BA}" type="presOf" srcId="{45912F38-9E3C-4E3F-BC4C-1D7C05C78DF9}" destId="{F5E29CCB-BD54-4830-96B2-35376B0BAAE4}" srcOrd="0" destOrd="0" presId="urn:microsoft.com/office/officeart/2018/2/layout/IconCircleList"/>
    <dgm:cxn modelId="{6161810F-E2C0-4316-9A63-94417B1CD8AC}" srcId="{3AC90F5C-08E7-4246-B55B-E8C2CCDC7E2A}" destId="{069AFB77-B259-42F0-A5CB-C4670E1F67FC}" srcOrd="1" destOrd="0" parTransId="{0F5B2C77-2DCE-43FE-B106-AEB497982232}" sibTransId="{E3AA1B2C-3515-4EC3-8619-AE56331FF567}"/>
    <dgm:cxn modelId="{13DD4122-6786-482E-934F-DE5B07CCBE37}" type="presOf" srcId="{069AFB77-B259-42F0-A5CB-C4670E1F67FC}" destId="{5FEB6590-B4CF-48FD-A912-3B60C7B65EC7}" srcOrd="0" destOrd="0" presId="urn:microsoft.com/office/officeart/2018/2/layout/IconCircleList"/>
    <dgm:cxn modelId="{1D18FF27-F0EC-41B9-8021-C93232B34806}" type="presOf" srcId="{73A0691F-94DB-496B-B696-E26D94272B6F}" destId="{774D2C8D-AE8B-4CAB-8E21-88C29B56F383}" srcOrd="0" destOrd="0" presId="urn:microsoft.com/office/officeart/2018/2/layout/IconCircleList"/>
    <dgm:cxn modelId="{A6065938-AC92-401B-B6D3-1F29FFC749BD}" type="presOf" srcId="{5E44B75C-A953-4889-BB8F-731A693E1038}" destId="{5DC228CB-DAC5-4D1A-ACBE-0AC598A7B1BC}" srcOrd="0" destOrd="0" presId="urn:microsoft.com/office/officeart/2018/2/layout/IconCircleList"/>
    <dgm:cxn modelId="{D4F3CC3B-3171-4A20-826E-9C28E2F97DB3}" srcId="{3AC90F5C-08E7-4246-B55B-E8C2CCDC7E2A}" destId="{A4898208-EC56-452F-BB2E-3EA36A0135E1}" srcOrd="2" destOrd="0" parTransId="{99024CAC-D6A6-498B-BBDA-BFC64689CD4D}" sibTransId="{73A0691F-94DB-496B-B696-E26D94272B6F}"/>
    <dgm:cxn modelId="{FA0EFE63-D17D-4D77-B514-B8E30A267A9F}" type="presOf" srcId="{BC5F42C9-313F-4C8E-B3A3-A9E49DB42B20}" destId="{BEE0B467-BFB3-460C-B9DD-CD5C77BD9CC7}" srcOrd="0" destOrd="0" presId="urn:microsoft.com/office/officeart/2018/2/layout/IconCircleList"/>
    <dgm:cxn modelId="{EEC93B66-41DB-4B97-8B03-3953EABB3B6A}" type="presOf" srcId="{B79C4D18-9A4F-41B6-8EB2-1C60B9C9FE3C}" destId="{F9CEF038-E53C-4856-B280-9D7F2BF1DA65}" srcOrd="0" destOrd="0" presId="urn:microsoft.com/office/officeart/2018/2/layout/IconCircleList"/>
    <dgm:cxn modelId="{D618B748-F49E-46FB-971A-BF61F0E1E514}" type="presOf" srcId="{DB179BE5-25E4-4AC2-BFDB-0CDFB3515CDB}" destId="{9C0D975D-60B9-46D0-A856-2262DB839F8E}" srcOrd="0" destOrd="0" presId="urn:microsoft.com/office/officeart/2018/2/layout/IconCircleList"/>
    <dgm:cxn modelId="{F016DD6D-5D1D-4F50-A3CE-7139172DD2DF}" type="presOf" srcId="{E3AA1B2C-3515-4EC3-8619-AE56331FF567}" destId="{AC839046-23F1-4951-B1DD-0904476822E9}" srcOrd="0" destOrd="0" presId="urn:microsoft.com/office/officeart/2018/2/layout/IconCircleList"/>
    <dgm:cxn modelId="{EDE9874E-E831-4621-A5E6-ADA92EDCBB22}" type="presOf" srcId="{A4898208-EC56-452F-BB2E-3EA36A0135E1}" destId="{CE22FF98-B284-4E59-9DCA-E72D5ACD5A3F}" srcOrd="0" destOrd="0" presId="urn:microsoft.com/office/officeart/2018/2/layout/IconCircleList"/>
    <dgm:cxn modelId="{09626152-87FB-441C-B819-E02416FA1E27}" srcId="{3AC90F5C-08E7-4246-B55B-E8C2CCDC7E2A}" destId="{5E44B75C-A953-4889-BB8F-731A693E1038}" srcOrd="3" destOrd="0" parTransId="{3CDECFEC-5BC0-4E92-8C4A-68AAB394D235}" sibTransId="{B79C4D18-9A4F-41B6-8EB2-1C60B9C9FE3C}"/>
    <dgm:cxn modelId="{47DA65AC-40AE-424D-9310-5D8AC6193F02}" srcId="{3AC90F5C-08E7-4246-B55B-E8C2CCDC7E2A}" destId="{45912F38-9E3C-4E3F-BC4C-1D7C05C78DF9}" srcOrd="4" destOrd="0" parTransId="{6CAB96F3-BBA4-41A5-8806-DB8383C59D22}" sibTransId="{FC0DE2F0-D713-4F46-9209-D04886813F56}"/>
    <dgm:cxn modelId="{3C17A2EF-4567-4010-9FD6-5B2A5FEDB11A}" type="presOf" srcId="{3AC90F5C-08E7-4246-B55B-E8C2CCDC7E2A}" destId="{BF27AE61-4A00-4BE3-811D-126A2F8F2AB6}" srcOrd="0" destOrd="0" presId="urn:microsoft.com/office/officeart/2018/2/layout/IconCircleList"/>
    <dgm:cxn modelId="{829CD4F2-0884-420A-A85F-84C84B313ADE}" srcId="{3AC90F5C-08E7-4246-B55B-E8C2CCDC7E2A}" destId="{DB179BE5-25E4-4AC2-BFDB-0CDFB3515CDB}" srcOrd="0" destOrd="0" parTransId="{0A4A3F8E-42F6-4838-BD0C-125245F395A8}" sibTransId="{BC5F42C9-313F-4C8E-B3A3-A9E49DB42B20}"/>
    <dgm:cxn modelId="{D179E3C6-88D4-4C5F-B033-9E7743A6158F}" type="presParOf" srcId="{BF27AE61-4A00-4BE3-811D-126A2F8F2AB6}" destId="{31BAB9CA-A6E1-41FA-A5D6-0F51B22AFD6F}" srcOrd="0" destOrd="0" presId="urn:microsoft.com/office/officeart/2018/2/layout/IconCircleList"/>
    <dgm:cxn modelId="{7D40545A-06EF-47D2-8955-CAD9CA80FC05}" type="presParOf" srcId="{31BAB9CA-A6E1-41FA-A5D6-0F51B22AFD6F}" destId="{0333641B-B265-49F4-99F5-20916BB2DE46}" srcOrd="0" destOrd="0" presId="urn:microsoft.com/office/officeart/2018/2/layout/IconCircleList"/>
    <dgm:cxn modelId="{F431716C-C88D-4073-95F0-4AFA54C67954}" type="presParOf" srcId="{0333641B-B265-49F4-99F5-20916BB2DE46}" destId="{D2BCAC59-D9E6-4781-B688-338E75855D71}" srcOrd="0" destOrd="0" presId="urn:microsoft.com/office/officeart/2018/2/layout/IconCircleList"/>
    <dgm:cxn modelId="{6382D114-9F34-495E-82B1-3AF07D767B40}" type="presParOf" srcId="{0333641B-B265-49F4-99F5-20916BB2DE46}" destId="{FCD9E9F1-F209-4B44-8B56-0E7464F4B9D0}" srcOrd="1" destOrd="0" presId="urn:microsoft.com/office/officeart/2018/2/layout/IconCircleList"/>
    <dgm:cxn modelId="{7704C8C7-E375-4B11-A609-1C04E8767F9C}" type="presParOf" srcId="{0333641B-B265-49F4-99F5-20916BB2DE46}" destId="{346B94F7-C924-45BF-B7BF-C2DB13DE52AD}" srcOrd="2" destOrd="0" presId="urn:microsoft.com/office/officeart/2018/2/layout/IconCircleList"/>
    <dgm:cxn modelId="{9694720E-2E55-4F4F-9CEA-23849460630B}" type="presParOf" srcId="{0333641B-B265-49F4-99F5-20916BB2DE46}" destId="{9C0D975D-60B9-46D0-A856-2262DB839F8E}" srcOrd="3" destOrd="0" presId="urn:microsoft.com/office/officeart/2018/2/layout/IconCircleList"/>
    <dgm:cxn modelId="{FDD9DC05-16AB-4F58-9B1F-9668F8F093B1}" type="presParOf" srcId="{31BAB9CA-A6E1-41FA-A5D6-0F51B22AFD6F}" destId="{BEE0B467-BFB3-460C-B9DD-CD5C77BD9CC7}" srcOrd="1" destOrd="0" presId="urn:microsoft.com/office/officeart/2018/2/layout/IconCircleList"/>
    <dgm:cxn modelId="{2C9D4B93-C002-4487-85B0-3059EC0A3830}" type="presParOf" srcId="{31BAB9CA-A6E1-41FA-A5D6-0F51B22AFD6F}" destId="{AF3EF265-96BB-4C41-A27B-B42F61E6B664}" srcOrd="2" destOrd="0" presId="urn:microsoft.com/office/officeart/2018/2/layout/IconCircleList"/>
    <dgm:cxn modelId="{FEBF152A-4424-4C51-9BAB-679E13F02841}" type="presParOf" srcId="{AF3EF265-96BB-4C41-A27B-B42F61E6B664}" destId="{C97D4F4D-2DD1-41BC-908F-298E21651E10}" srcOrd="0" destOrd="0" presId="urn:microsoft.com/office/officeart/2018/2/layout/IconCircleList"/>
    <dgm:cxn modelId="{B5A4F0FD-1D73-4030-836B-3CD6DC474244}" type="presParOf" srcId="{AF3EF265-96BB-4C41-A27B-B42F61E6B664}" destId="{CD9B7F59-9BB8-4D85-AD4E-8396BCCE81D7}" srcOrd="1" destOrd="0" presId="urn:microsoft.com/office/officeart/2018/2/layout/IconCircleList"/>
    <dgm:cxn modelId="{9E7F89E0-4474-47E1-BD3D-F52810053630}" type="presParOf" srcId="{AF3EF265-96BB-4C41-A27B-B42F61E6B664}" destId="{6F7114EF-AA1A-4837-B8A1-F6EC002ED317}" srcOrd="2" destOrd="0" presId="urn:microsoft.com/office/officeart/2018/2/layout/IconCircleList"/>
    <dgm:cxn modelId="{4F6D7F09-391A-40E5-9C30-D1779ED0B3A6}" type="presParOf" srcId="{AF3EF265-96BB-4C41-A27B-B42F61E6B664}" destId="{5FEB6590-B4CF-48FD-A912-3B60C7B65EC7}" srcOrd="3" destOrd="0" presId="urn:microsoft.com/office/officeart/2018/2/layout/IconCircleList"/>
    <dgm:cxn modelId="{87BDC395-91D4-4288-9BEF-C9727F27A82D}" type="presParOf" srcId="{31BAB9CA-A6E1-41FA-A5D6-0F51B22AFD6F}" destId="{AC839046-23F1-4951-B1DD-0904476822E9}" srcOrd="3" destOrd="0" presId="urn:microsoft.com/office/officeart/2018/2/layout/IconCircleList"/>
    <dgm:cxn modelId="{DED362E9-ABE4-41BB-B186-4F054FBAA440}" type="presParOf" srcId="{31BAB9CA-A6E1-41FA-A5D6-0F51B22AFD6F}" destId="{97442AE1-C747-4D59-A0BA-1E2A4C775E39}" srcOrd="4" destOrd="0" presId="urn:microsoft.com/office/officeart/2018/2/layout/IconCircleList"/>
    <dgm:cxn modelId="{0101388F-0A0F-4E73-8B8F-BDDBC67AB369}" type="presParOf" srcId="{97442AE1-C747-4D59-A0BA-1E2A4C775E39}" destId="{1BC0B686-8EB5-46C7-A549-AEBC6EE6472B}" srcOrd="0" destOrd="0" presId="urn:microsoft.com/office/officeart/2018/2/layout/IconCircleList"/>
    <dgm:cxn modelId="{E1D9800C-B414-4959-90B5-0A110E9CB832}" type="presParOf" srcId="{97442AE1-C747-4D59-A0BA-1E2A4C775E39}" destId="{254B499B-418D-4360-8CAD-55DB8EA828C5}" srcOrd="1" destOrd="0" presId="urn:microsoft.com/office/officeart/2018/2/layout/IconCircleList"/>
    <dgm:cxn modelId="{DD9D7618-9ECD-4A2F-83D2-D87A27B5A223}" type="presParOf" srcId="{97442AE1-C747-4D59-A0BA-1E2A4C775E39}" destId="{B96E3879-6041-43EC-BC8D-114BCDDCE9BE}" srcOrd="2" destOrd="0" presId="urn:microsoft.com/office/officeart/2018/2/layout/IconCircleList"/>
    <dgm:cxn modelId="{7E44229E-428B-4AB5-9BA8-E4DC75EAAC6D}" type="presParOf" srcId="{97442AE1-C747-4D59-A0BA-1E2A4C775E39}" destId="{CE22FF98-B284-4E59-9DCA-E72D5ACD5A3F}" srcOrd="3" destOrd="0" presId="urn:microsoft.com/office/officeart/2018/2/layout/IconCircleList"/>
    <dgm:cxn modelId="{9754A66D-BB76-40C9-BB59-258AC3650CB3}" type="presParOf" srcId="{31BAB9CA-A6E1-41FA-A5D6-0F51B22AFD6F}" destId="{774D2C8D-AE8B-4CAB-8E21-88C29B56F383}" srcOrd="5" destOrd="0" presId="urn:microsoft.com/office/officeart/2018/2/layout/IconCircleList"/>
    <dgm:cxn modelId="{B4564953-6509-40C2-94B6-DBBDD917FCBE}" type="presParOf" srcId="{31BAB9CA-A6E1-41FA-A5D6-0F51B22AFD6F}" destId="{C043E564-855C-4078-96B4-3150C785BEDD}" srcOrd="6" destOrd="0" presId="urn:microsoft.com/office/officeart/2018/2/layout/IconCircleList"/>
    <dgm:cxn modelId="{19457CEC-06E1-48AF-81DE-281B5B60BBC9}" type="presParOf" srcId="{C043E564-855C-4078-96B4-3150C785BEDD}" destId="{753FA927-94EB-48F6-8903-A9F590C166E5}" srcOrd="0" destOrd="0" presId="urn:microsoft.com/office/officeart/2018/2/layout/IconCircleList"/>
    <dgm:cxn modelId="{BA0EF2C7-683A-4AFD-A3A0-44F9A6FB37D1}" type="presParOf" srcId="{C043E564-855C-4078-96B4-3150C785BEDD}" destId="{99FD0721-DB7B-48E2-9BE5-7796E0EC9AB3}" srcOrd="1" destOrd="0" presId="urn:microsoft.com/office/officeart/2018/2/layout/IconCircleList"/>
    <dgm:cxn modelId="{27FDAFF7-15F1-4E6D-AF77-FFED25A8D42D}" type="presParOf" srcId="{C043E564-855C-4078-96B4-3150C785BEDD}" destId="{19EB09ED-49A1-4910-BACE-49C7BDF4828F}" srcOrd="2" destOrd="0" presId="urn:microsoft.com/office/officeart/2018/2/layout/IconCircleList"/>
    <dgm:cxn modelId="{1911049D-E26F-4FE0-A170-1B9650C2B732}" type="presParOf" srcId="{C043E564-855C-4078-96B4-3150C785BEDD}" destId="{5DC228CB-DAC5-4D1A-ACBE-0AC598A7B1BC}" srcOrd="3" destOrd="0" presId="urn:microsoft.com/office/officeart/2018/2/layout/IconCircleList"/>
    <dgm:cxn modelId="{CF2B3494-57AF-4D36-9D78-1C8C9125FCE2}" type="presParOf" srcId="{31BAB9CA-A6E1-41FA-A5D6-0F51B22AFD6F}" destId="{F9CEF038-E53C-4856-B280-9D7F2BF1DA65}" srcOrd="7" destOrd="0" presId="urn:microsoft.com/office/officeart/2018/2/layout/IconCircleList"/>
    <dgm:cxn modelId="{7B682C4F-57A3-4F0D-8A3B-034153303C88}" type="presParOf" srcId="{31BAB9CA-A6E1-41FA-A5D6-0F51B22AFD6F}" destId="{DFFABE4A-D0F6-4479-BE52-DF356DDD1EE0}" srcOrd="8" destOrd="0" presId="urn:microsoft.com/office/officeart/2018/2/layout/IconCircleList"/>
    <dgm:cxn modelId="{ACC47B0C-D24F-472A-A045-EDCCC9E63BD8}" type="presParOf" srcId="{DFFABE4A-D0F6-4479-BE52-DF356DDD1EE0}" destId="{0138FB20-BF6D-4C2D-B39B-861B215CC93A}" srcOrd="0" destOrd="0" presId="urn:microsoft.com/office/officeart/2018/2/layout/IconCircleList"/>
    <dgm:cxn modelId="{BD782A4D-026B-43FC-9554-4DB207C22391}" type="presParOf" srcId="{DFFABE4A-D0F6-4479-BE52-DF356DDD1EE0}" destId="{6ADE1B7D-1A85-4637-AE7E-3B64E1B01D06}" srcOrd="1" destOrd="0" presId="urn:microsoft.com/office/officeart/2018/2/layout/IconCircleList"/>
    <dgm:cxn modelId="{C08AB94C-C189-41FF-B2AF-636CF83D97A6}" type="presParOf" srcId="{DFFABE4A-D0F6-4479-BE52-DF356DDD1EE0}" destId="{5BAA4366-14A1-4936-B194-C298D6486190}" srcOrd="2" destOrd="0" presId="urn:microsoft.com/office/officeart/2018/2/layout/IconCircleList"/>
    <dgm:cxn modelId="{1B896B77-BAA9-43DF-9152-C85EC1FD0CB6}" type="presParOf" srcId="{DFFABE4A-D0F6-4479-BE52-DF356DDD1EE0}" destId="{F5E29CCB-BD54-4830-96B2-35376B0BAAE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8B150B-ADC9-4D07-AB29-00D0C6E877D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7578E7CF-3F78-4E99-B4DD-9856502805CF}">
      <dgm:prSet phldrT="[Text]" phldr="1"/>
      <dgm:spPr/>
      <dgm:t>
        <a:bodyPr/>
        <a:lstStyle/>
        <a:p>
          <a:endParaRPr lang="en-US"/>
        </a:p>
      </dgm:t>
    </dgm:pt>
    <dgm:pt modelId="{C0F4DC79-AFDA-4633-B022-595A33E2495A}" type="parTrans" cxnId="{B0D5AE2C-D782-45D6-A8B1-4B6E3F16D3A3}">
      <dgm:prSet/>
      <dgm:spPr/>
      <dgm:t>
        <a:bodyPr/>
        <a:lstStyle/>
        <a:p>
          <a:endParaRPr lang="en-US"/>
        </a:p>
      </dgm:t>
    </dgm:pt>
    <dgm:pt modelId="{53212150-1140-4D1D-A0E2-DA23093D1DBD}" type="sibTrans" cxnId="{B0D5AE2C-D782-45D6-A8B1-4B6E3F16D3A3}">
      <dgm:prSet/>
      <dgm:spPr/>
      <dgm:t>
        <a:bodyPr/>
        <a:lstStyle/>
        <a:p>
          <a:endParaRPr lang="en-US"/>
        </a:p>
      </dgm:t>
    </dgm:pt>
    <dgm:pt modelId="{AE26041C-F5FA-4BA4-88FB-DBECFCDBE44C}">
      <dgm:prSet phldrT="[Text]" phldr="1"/>
      <dgm:spPr/>
      <dgm:t>
        <a:bodyPr/>
        <a:lstStyle/>
        <a:p>
          <a:endParaRPr lang="en-US"/>
        </a:p>
      </dgm:t>
    </dgm:pt>
    <dgm:pt modelId="{4EFE347C-5621-4CB1-AB35-B5BDF16622AD}" type="parTrans" cxnId="{162204B0-E30E-4205-9405-D973DEF1A209}">
      <dgm:prSet/>
      <dgm:spPr/>
      <dgm:t>
        <a:bodyPr/>
        <a:lstStyle/>
        <a:p>
          <a:endParaRPr lang="en-US"/>
        </a:p>
      </dgm:t>
    </dgm:pt>
    <dgm:pt modelId="{6F4F1227-329A-4710-A4EF-8EF023007DF3}" type="sibTrans" cxnId="{162204B0-E30E-4205-9405-D973DEF1A209}">
      <dgm:prSet/>
      <dgm:spPr/>
      <dgm:t>
        <a:bodyPr/>
        <a:lstStyle/>
        <a:p>
          <a:endParaRPr lang="en-US"/>
        </a:p>
      </dgm:t>
    </dgm:pt>
    <dgm:pt modelId="{7BCA4856-A3B9-4933-9BEB-9E17BDB3BAD3}">
      <dgm:prSet phldrT="[Text]" phldr="1"/>
      <dgm:spPr/>
      <dgm:t>
        <a:bodyPr/>
        <a:lstStyle/>
        <a:p>
          <a:endParaRPr lang="en-US"/>
        </a:p>
      </dgm:t>
    </dgm:pt>
    <dgm:pt modelId="{8797351C-8DDE-42DE-95C5-D258C5336AD4}" type="parTrans" cxnId="{1D3EF21E-4A97-44A4-B494-A8362345320B}">
      <dgm:prSet/>
      <dgm:spPr/>
      <dgm:t>
        <a:bodyPr/>
        <a:lstStyle/>
        <a:p>
          <a:endParaRPr lang="en-US"/>
        </a:p>
      </dgm:t>
    </dgm:pt>
    <dgm:pt modelId="{5F8D2F45-7D42-44BD-BE0C-03A0E1DE58C0}" type="sibTrans" cxnId="{1D3EF21E-4A97-44A4-B494-A8362345320B}">
      <dgm:prSet/>
      <dgm:spPr/>
      <dgm:t>
        <a:bodyPr/>
        <a:lstStyle/>
        <a:p>
          <a:endParaRPr lang="en-US"/>
        </a:p>
      </dgm:t>
    </dgm:pt>
    <dgm:pt modelId="{7EF1E55B-8804-4D71-AAAF-D80CEC844B95}">
      <dgm:prSet phldrT="[Text]" phldr="1"/>
      <dgm:spPr/>
      <dgm:t>
        <a:bodyPr/>
        <a:lstStyle/>
        <a:p>
          <a:endParaRPr lang="en-US"/>
        </a:p>
      </dgm:t>
    </dgm:pt>
    <dgm:pt modelId="{6E4F9167-FA82-4C83-ACAD-5D21F1911E68}" type="parTrans" cxnId="{22A01251-2A35-4382-A22D-916AAF980E27}">
      <dgm:prSet/>
      <dgm:spPr/>
      <dgm:t>
        <a:bodyPr/>
        <a:lstStyle/>
        <a:p>
          <a:endParaRPr lang="en-US"/>
        </a:p>
      </dgm:t>
    </dgm:pt>
    <dgm:pt modelId="{E0F7C614-6967-47AC-A43B-B362FD796ABF}" type="sibTrans" cxnId="{22A01251-2A35-4382-A22D-916AAF980E27}">
      <dgm:prSet/>
      <dgm:spPr/>
      <dgm:t>
        <a:bodyPr/>
        <a:lstStyle/>
        <a:p>
          <a:endParaRPr lang="en-US"/>
        </a:p>
      </dgm:t>
    </dgm:pt>
    <dgm:pt modelId="{CB84A0FB-B618-4E51-8C31-B15AE1F31BBF}" type="pres">
      <dgm:prSet presAssocID="{C08B150B-ADC9-4D07-AB29-00D0C6E877DD}" presName="Name0" presStyleCnt="0">
        <dgm:presLayoutVars>
          <dgm:dir/>
          <dgm:resizeHandles val="exact"/>
        </dgm:presLayoutVars>
      </dgm:prSet>
      <dgm:spPr/>
    </dgm:pt>
    <dgm:pt modelId="{4D78C06A-BC04-473A-82E2-3C99EA2AC4C8}" type="pres">
      <dgm:prSet presAssocID="{7578E7CF-3F78-4E99-B4DD-9856502805CF}" presName="compNode" presStyleCnt="0"/>
      <dgm:spPr/>
    </dgm:pt>
    <dgm:pt modelId="{8E3FECF2-A3AA-45F2-B69B-03A25F894546}" type="pres">
      <dgm:prSet presAssocID="{7578E7CF-3F78-4E99-B4DD-9856502805CF}" presName="pictRect" presStyleLbl="node1" presStyleIdx="0" presStyleCnt="4"/>
      <dgm:spPr/>
    </dgm:pt>
    <dgm:pt modelId="{B528AB2C-8476-44C0-AFE1-C59CF039378D}" type="pres">
      <dgm:prSet presAssocID="{7578E7CF-3F78-4E99-B4DD-9856502805CF}" presName="textRect" presStyleLbl="revTx" presStyleIdx="0" presStyleCnt="4">
        <dgm:presLayoutVars>
          <dgm:bulletEnabled val="1"/>
        </dgm:presLayoutVars>
      </dgm:prSet>
      <dgm:spPr/>
    </dgm:pt>
    <dgm:pt modelId="{19CF7D21-CFDC-4A82-A176-3A748432718A}" type="pres">
      <dgm:prSet presAssocID="{53212150-1140-4D1D-A0E2-DA23093D1DBD}" presName="sibTrans" presStyleLbl="sibTrans2D1" presStyleIdx="0" presStyleCnt="0"/>
      <dgm:spPr/>
    </dgm:pt>
    <dgm:pt modelId="{39105812-CEDD-46B8-9742-CCA103AEB779}" type="pres">
      <dgm:prSet presAssocID="{AE26041C-F5FA-4BA4-88FB-DBECFCDBE44C}" presName="compNode" presStyleCnt="0"/>
      <dgm:spPr/>
    </dgm:pt>
    <dgm:pt modelId="{B9435015-A64F-4C0E-885C-BF52569C3549}" type="pres">
      <dgm:prSet presAssocID="{AE26041C-F5FA-4BA4-88FB-DBECFCDBE44C}" presName="pictRect" presStyleLbl="node1" presStyleIdx="1" presStyleCnt="4"/>
      <dgm:spPr/>
    </dgm:pt>
    <dgm:pt modelId="{05335825-9569-4FA8-A669-3DEC0C067C0A}" type="pres">
      <dgm:prSet presAssocID="{AE26041C-F5FA-4BA4-88FB-DBECFCDBE44C}" presName="textRect" presStyleLbl="revTx" presStyleIdx="1" presStyleCnt="4">
        <dgm:presLayoutVars>
          <dgm:bulletEnabled val="1"/>
        </dgm:presLayoutVars>
      </dgm:prSet>
      <dgm:spPr/>
    </dgm:pt>
    <dgm:pt modelId="{83063E77-BA69-4123-8D3A-571DFC3A9506}" type="pres">
      <dgm:prSet presAssocID="{6F4F1227-329A-4710-A4EF-8EF023007DF3}" presName="sibTrans" presStyleLbl="sibTrans2D1" presStyleIdx="0" presStyleCnt="0"/>
      <dgm:spPr/>
    </dgm:pt>
    <dgm:pt modelId="{85C4B05A-5C30-45D7-AF09-6635093D3796}" type="pres">
      <dgm:prSet presAssocID="{7BCA4856-A3B9-4933-9BEB-9E17BDB3BAD3}" presName="compNode" presStyleCnt="0"/>
      <dgm:spPr/>
    </dgm:pt>
    <dgm:pt modelId="{8B4CEBAA-2EEB-46FD-BCAF-5821C8B5CB63}" type="pres">
      <dgm:prSet presAssocID="{7BCA4856-A3B9-4933-9BEB-9E17BDB3BAD3}" presName="pictRect" presStyleLbl="node1" presStyleIdx="2" presStyleCnt="4"/>
      <dgm:spPr/>
    </dgm:pt>
    <dgm:pt modelId="{B7DA2084-3869-45E0-8DD3-F5321CE8823F}" type="pres">
      <dgm:prSet presAssocID="{7BCA4856-A3B9-4933-9BEB-9E17BDB3BAD3}" presName="textRect" presStyleLbl="revTx" presStyleIdx="2" presStyleCnt="4">
        <dgm:presLayoutVars>
          <dgm:bulletEnabled val="1"/>
        </dgm:presLayoutVars>
      </dgm:prSet>
      <dgm:spPr/>
    </dgm:pt>
    <dgm:pt modelId="{73222058-8208-43CA-A6EA-DE2277B2FEF4}" type="pres">
      <dgm:prSet presAssocID="{5F8D2F45-7D42-44BD-BE0C-03A0E1DE58C0}" presName="sibTrans" presStyleLbl="sibTrans2D1" presStyleIdx="0" presStyleCnt="0"/>
      <dgm:spPr/>
    </dgm:pt>
    <dgm:pt modelId="{58A8C69D-22E5-4871-B81F-BB8577CE4084}" type="pres">
      <dgm:prSet presAssocID="{7EF1E55B-8804-4D71-AAAF-D80CEC844B95}" presName="compNode" presStyleCnt="0"/>
      <dgm:spPr/>
    </dgm:pt>
    <dgm:pt modelId="{6E00ED00-DE51-40EC-871D-C4056E138EC1}" type="pres">
      <dgm:prSet presAssocID="{7EF1E55B-8804-4D71-AAAF-D80CEC844B95}" presName="pictRect" presStyleLbl="node1" presStyleIdx="3" presStyleCnt="4"/>
      <dgm:spPr/>
    </dgm:pt>
    <dgm:pt modelId="{42B9AD0E-EF91-4650-ACCA-0E780B375CB2}" type="pres">
      <dgm:prSet presAssocID="{7EF1E55B-8804-4D71-AAAF-D80CEC844B95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74EA7E0B-AD38-4F46-8033-EA165C03C657}" type="presOf" srcId="{C08B150B-ADC9-4D07-AB29-00D0C6E877DD}" destId="{CB84A0FB-B618-4E51-8C31-B15AE1F31BBF}" srcOrd="0" destOrd="0" presId="urn:microsoft.com/office/officeart/2005/8/layout/pList1"/>
    <dgm:cxn modelId="{7B4ECF0B-D8A9-4402-9D8E-4718B8A54D7E}" type="presOf" srcId="{AE26041C-F5FA-4BA4-88FB-DBECFCDBE44C}" destId="{05335825-9569-4FA8-A669-3DEC0C067C0A}" srcOrd="0" destOrd="0" presId="urn:microsoft.com/office/officeart/2005/8/layout/pList1"/>
    <dgm:cxn modelId="{1D3EF21E-4A97-44A4-B494-A8362345320B}" srcId="{C08B150B-ADC9-4D07-AB29-00D0C6E877DD}" destId="{7BCA4856-A3B9-4933-9BEB-9E17BDB3BAD3}" srcOrd="2" destOrd="0" parTransId="{8797351C-8DDE-42DE-95C5-D258C5336AD4}" sibTransId="{5F8D2F45-7D42-44BD-BE0C-03A0E1DE58C0}"/>
    <dgm:cxn modelId="{23452324-25A9-4A2C-837C-B69237CDCE24}" type="presOf" srcId="{5F8D2F45-7D42-44BD-BE0C-03A0E1DE58C0}" destId="{73222058-8208-43CA-A6EA-DE2277B2FEF4}" srcOrd="0" destOrd="0" presId="urn:microsoft.com/office/officeart/2005/8/layout/pList1"/>
    <dgm:cxn modelId="{5BE2282A-B7DC-4188-98F8-27C271CBBB6C}" type="presOf" srcId="{7578E7CF-3F78-4E99-B4DD-9856502805CF}" destId="{B528AB2C-8476-44C0-AFE1-C59CF039378D}" srcOrd="0" destOrd="0" presId="urn:microsoft.com/office/officeart/2005/8/layout/pList1"/>
    <dgm:cxn modelId="{F458CE2B-FD0C-47A8-9952-D7D0752F747F}" type="presOf" srcId="{7BCA4856-A3B9-4933-9BEB-9E17BDB3BAD3}" destId="{B7DA2084-3869-45E0-8DD3-F5321CE8823F}" srcOrd="0" destOrd="0" presId="urn:microsoft.com/office/officeart/2005/8/layout/pList1"/>
    <dgm:cxn modelId="{B0D5AE2C-D782-45D6-A8B1-4B6E3F16D3A3}" srcId="{C08B150B-ADC9-4D07-AB29-00D0C6E877DD}" destId="{7578E7CF-3F78-4E99-B4DD-9856502805CF}" srcOrd="0" destOrd="0" parTransId="{C0F4DC79-AFDA-4633-B022-595A33E2495A}" sibTransId="{53212150-1140-4D1D-A0E2-DA23093D1DBD}"/>
    <dgm:cxn modelId="{A53F6948-8327-496B-AF3C-1AB25FBFEE61}" type="presOf" srcId="{7EF1E55B-8804-4D71-AAAF-D80CEC844B95}" destId="{42B9AD0E-EF91-4650-ACCA-0E780B375CB2}" srcOrd="0" destOrd="0" presId="urn:microsoft.com/office/officeart/2005/8/layout/pList1"/>
    <dgm:cxn modelId="{22A01251-2A35-4382-A22D-916AAF980E27}" srcId="{C08B150B-ADC9-4D07-AB29-00D0C6E877DD}" destId="{7EF1E55B-8804-4D71-AAAF-D80CEC844B95}" srcOrd="3" destOrd="0" parTransId="{6E4F9167-FA82-4C83-ACAD-5D21F1911E68}" sibTransId="{E0F7C614-6967-47AC-A43B-B362FD796ABF}"/>
    <dgm:cxn modelId="{C9AB8F94-7B01-45BD-AE72-4DC074565DAE}" type="presOf" srcId="{53212150-1140-4D1D-A0E2-DA23093D1DBD}" destId="{19CF7D21-CFDC-4A82-A176-3A748432718A}" srcOrd="0" destOrd="0" presId="urn:microsoft.com/office/officeart/2005/8/layout/pList1"/>
    <dgm:cxn modelId="{162204B0-E30E-4205-9405-D973DEF1A209}" srcId="{C08B150B-ADC9-4D07-AB29-00D0C6E877DD}" destId="{AE26041C-F5FA-4BA4-88FB-DBECFCDBE44C}" srcOrd="1" destOrd="0" parTransId="{4EFE347C-5621-4CB1-AB35-B5BDF16622AD}" sibTransId="{6F4F1227-329A-4710-A4EF-8EF023007DF3}"/>
    <dgm:cxn modelId="{7D9FA3D9-6DBB-4673-B820-F7CA903D6616}" type="presOf" srcId="{6F4F1227-329A-4710-A4EF-8EF023007DF3}" destId="{83063E77-BA69-4123-8D3A-571DFC3A9506}" srcOrd="0" destOrd="0" presId="urn:microsoft.com/office/officeart/2005/8/layout/pList1"/>
    <dgm:cxn modelId="{B35CE1EB-E643-4F1B-94C4-22278F2DE620}" type="presParOf" srcId="{CB84A0FB-B618-4E51-8C31-B15AE1F31BBF}" destId="{4D78C06A-BC04-473A-82E2-3C99EA2AC4C8}" srcOrd="0" destOrd="0" presId="urn:microsoft.com/office/officeart/2005/8/layout/pList1"/>
    <dgm:cxn modelId="{A25883CD-A919-4C71-AB11-73B149D12F9F}" type="presParOf" srcId="{4D78C06A-BC04-473A-82E2-3C99EA2AC4C8}" destId="{8E3FECF2-A3AA-45F2-B69B-03A25F894546}" srcOrd="0" destOrd="0" presId="urn:microsoft.com/office/officeart/2005/8/layout/pList1"/>
    <dgm:cxn modelId="{A0CE438D-6788-46C3-AC0B-DABC7B9B2A91}" type="presParOf" srcId="{4D78C06A-BC04-473A-82E2-3C99EA2AC4C8}" destId="{B528AB2C-8476-44C0-AFE1-C59CF039378D}" srcOrd="1" destOrd="0" presId="urn:microsoft.com/office/officeart/2005/8/layout/pList1"/>
    <dgm:cxn modelId="{DBAE22E6-D0FB-42FB-9E18-8631A5349418}" type="presParOf" srcId="{CB84A0FB-B618-4E51-8C31-B15AE1F31BBF}" destId="{19CF7D21-CFDC-4A82-A176-3A748432718A}" srcOrd="1" destOrd="0" presId="urn:microsoft.com/office/officeart/2005/8/layout/pList1"/>
    <dgm:cxn modelId="{2B5E34B8-9A0F-41A8-AA05-4B409F76B107}" type="presParOf" srcId="{CB84A0FB-B618-4E51-8C31-B15AE1F31BBF}" destId="{39105812-CEDD-46B8-9742-CCA103AEB779}" srcOrd="2" destOrd="0" presId="urn:microsoft.com/office/officeart/2005/8/layout/pList1"/>
    <dgm:cxn modelId="{76F51420-FA5B-46FA-B5AA-81E0E12B4800}" type="presParOf" srcId="{39105812-CEDD-46B8-9742-CCA103AEB779}" destId="{B9435015-A64F-4C0E-885C-BF52569C3549}" srcOrd="0" destOrd="0" presId="urn:microsoft.com/office/officeart/2005/8/layout/pList1"/>
    <dgm:cxn modelId="{EE2D9346-D240-4ECB-A6DD-E4242AD820E0}" type="presParOf" srcId="{39105812-CEDD-46B8-9742-CCA103AEB779}" destId="{05335825-9569-4FA8-A669-3DEC0C067C0A}" srcOrd="1" destOrd="0" presId="urn:microsoft.com/office/officeart/2005/8/layout/pList1"/>
    <dgm:cxn modelId="{2A8DB175-A647-431E-9BEC-B1035887B483}" type="presParOf" srcId="{CB84A0FB-B618-4E51-8C31-B15AE1F31BBF}" destId="{83063E77-BA69-4123-8D3A-571DFC3A9506}" srcOrd="3" destOrd="0" presId="urn:microsoft.com/office/officeart/2005/8/layout/pList1"/>
    <dgm:cxn modelId="{23D46894-2658-47A4-BDEA-B92C0099B4BF}" type="presParOf" srcId="{CB84A0FB-B618-4E51-8C31-B15AE1F31BBF}" destId="{85C4B05A-5C30-45D7-AF09-6635093D3796}" srcOrd="4" destOrd="0" presId="urn:microsoft.com/office/officeart/2005/8/layout/pList1"/>
    <dgm:cxn modelId="{FD60E5A9-CF29-4211-A150-155095E7C6FB}" type="presParOf" srcId="{85C4B05A-5C30-45D7-AF09-6635093D3796}" destId="{8B4CEBAA-2EEB-46FD-BCAF-5821C8B5CB63}" srcOrd="0" destOrd="0" presId="urn:microsoft.com/office/officeart/2005/8/layout/pList1"/>
    <dgm:cxn modelId="{70199331-9D2E-43FA-8B0D-E31425C89E89}" type="presParOf" srcId="{85C4B05A-5C30-45D7-AF09-6635093D3796}" destId="{B7DA2084-3869-45E0-8DD3-F5321CE8823F}" srcOrd="1" destOrd="0" presId="urn:microsoft.com/office/officeart/2005/8/layout/pList1"/>
    <dgm:cxn modelId="{5D13F6F6-54BC-4C4D-90E7-636B00C4E9B7}" type="presParOf" srcId="{CB84A0FB-B618-4E51-8C31-B15AE1F31BBF}" destId="{73222058-8208-43CA-A6EA-DE2277B2FEF4}" srcOrd="5" destOrd="0" presId="urn:microsoft.com/office/officeart/2005/8/layout/pList1"/>
    <dgm:cxn modelId="{2EFC2EB2-BD8F-4222-9FFC-D65B30B23C35}" type="presParOf" srcId="{CB84A0FB-B618-4E51-8C31-B15AE1F31BBF}" destId="{58A8C69D-22E5-4871-B81F-BB8577CE4084}" srcOrd="6" destOrd="0" presId="urn:microsoft.com/office/officeart/2005/8/layout/pList1"/>
    <dgm:cxn modelId="{C78C9A28-5A28-49FA-BFFA-EA4E38A9B268}" type="presParOf" srcId="{58A8C69D-22E5-4871-B81F-BB8577CE4084}" destId="{6E00ED00-DE51-40EC-871D-C4056E138EC1}" srcOrd="0" destOrd="0" presId="urn:microsoft.com/office/officeart/2005/8/layout/pList1"/>
    <dgm:cxn modelId="{5FD2986C-27B3-4C3D-BE69-EF776FB5B0DB}" type="presParOf" srcId="{58A8C69D-22E5-4871-B81F-BB8577CE4084}" destId="{42B9AD0E-EF91-4650-ACCA-0E780B375CB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7968290-6E79-4F79-8B5B-8F57FD11919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62C482-FB99-4A6D-AA5E-BAC8343C0615}">
      <dgm:prSet custT="1"/>
      <dgm:spPr>
        <a:ln w="38100">
          <a:solidFill>
            <a:schemeClr val="tx1">
              <a:lumMod val="10000"/>
              <a:lumOff val="90000"/>
            </a:schemeClr>
          </a:solidFill>
        </a:ln>
      </dgm:spPr>
      <dgm:t>
        <a:bodyPr/>
        <a:lstStyle/>
        <a:p>
          <a:r>
            <a:rPr lang="en-US" sz="2300" b="1">
              <a:latin typeface="Calibri"/>
              <a:ea typeface="Calibri"/>
              <a:cs typeface="Calibri"/>
            </a:rPr>
            <a:t>Dark humor to cope with stress</a:t>
          </a:r>
        </a:p>
      </dgm:t>
    </dgm:pt>
    <dgm:pt modelId="{BE74D20F-2F47-4618-9824-8D6D5960D7C9}" type="parTrans" cxnId="{E5CEFB3D-1CB0-4D39-BD3D-9E23B497B28C}">
      <dgm:prSet/>
      <dgm:spPr/>
      <dgm:t>
        <a:bodyPr/>
        <a:lstStyle/>
        <a:p>
          <a:endParaRPr lang="en-US" b="1"/>
        </a:p>
      </dgm:t>
    </dgm:pt>
    <dgm:pt modelId="{6574E631-437A-4E73-9FD1-BC5A74928942}" type="sibTrans" cxnId="{E5CEFB3D-1CB0-4D39-BD3D-9E23B497B28C}">
      <dgm:prSet/>
      <dgm:spPr/>
      <dgm:t>
        <a:bodyPr/>
        <a:lstStyle/>
        <a:p>
          <a:endParaRPr lang="en-US" b="1"/>
        </a:p>
      </dgm:t>
    </dgm:pt>
    <dgm:pt modelId="{BF90837B-0F6B-4207-B1C8-952B7C53B6A5}">
      <dgm:prSet custT="1"/>
      <dgm:spPr>
        <a:ln w="38100">
          <a:solidFill>
            <a:schemeClr val="tx1">
              <a:lumMod val="10000"/>
              <a:lumOff val="90000"/>
            </a:schemeClr>
          </a:solidFill>
        </a:ln>
      </dgm:spPr>
      <dgm:t>
        <a:bodyPr/>
        <a:lstStyle/>
        <a:p>
          <a:r>
            <a:rPr lang="en-US" sz="2300" b="1">
              <a:latin typeface="Calibri"/>
              <a:ea typeface="Calibri"/>
              <a:cs typeface="Calibri"/>
            </a:rPr>
            <a:t>“Suck it up buttercup” mentality</a:t>
          </a:r>
        </a:p>
      </dgm:t>
    </dgm:pt>
    <dgm:pt modelId="{95A5999E-2E1C-43EB-9BC2-8A905015AE88}" type="parTrans" cxnId="{96411304-3897-46AB-B464-3227D73DA881}">
      <dgm:prSet/>
      <dgm:spPr/>
      <dgm:t>
        <a:bodyPr/>
        <a:lstStyle/>
        <a:p>
          <a:endParaRPr lang="en-US" b="1"/>
        </a:p>
      </dgm:t>
    </dgm:pt>
    <dgm:pt modelId="{FBB11B6F-797F-4F10-9A00-6094A023AB46}" type="sibTrans" cxnId="{96411304-3897-46AB-B464-3227D73DA881}">
      <dgm:prSet/>
      <dgm:spPr/>
      <dgm:t>
        <a:bodyPr/>
        <a:lstStyle/>
        <a:p>
          <a:endParaRPr lang="en-US" b="1"/>
        </a:p>
      </dgm:t>
    </dgm:pt>
    <dgm:pt modelId="{51EA0280-7B8E-4D84-9255-03E992833854}">
      <dgm:prSet custT="1"/>
      <dgm:spPr>
        <a:ln w="38100">
          <a:solidFill>
            <a:schemeClr val="tx1">
              <a:lumMod val="10000"/>
              <a:lumOff val="90000"/>
            </a:schemeClr>
          </a:solidFill>
        </a:ln>
      </dgm:spPr>
      <dgm:t>
        <a:bodyPr/>
        <a:lstStyle/>
        <a:p>
          <a:r>
            <a:rPr lang="en-US" sz="2300" b="1" dirty="0">
              <a:latin typeface="Calibri"/>
              <a:ea typeface="Calibri"/>
              <a:cs typeface="Calibri"/>
            </a:rPr>
            <a:t>Establishing tight bonds</a:t>
          </a:r>
        </a:p>
      </dgm:t>
    </dgm:pt>
    <dgm:pt modelId="{9EC5D63A-F536-4F91-AD35-D7BDF3625743}" type="parTrans" cxnId="{34BFC8DD-F8C8-400C-8AC6-4D014FE1BB1C}">
      <dgm:prSet/>
      <dgm:spPr/>
      <dgm:t>
        <a:bodyPr/>
        <a:lstStyle/>
        <a:p>
          <a:endParaRPr lang="en-US" b="1"/>
        </a:p>
      </dgm:t>
    </dgm:pt>
    <dgm:pt modelId="{90A950F3-A6EB-4FC9-8526-BE1784601377}" type="sibTrans" cxnId="{34BFC8DD-F8C8-400C-8AC6-4D014FE1BB1C}">
      <dgm:prSet/>
      <dgm:spPr/>
      <dgm:t>
        <a:bodyPr/>
        <a:lstStyle/>
        <a:p>
          <a:endParaRPr lang="en-US" b="1"/>
        </a:p>
      </dgm:t>
    </dgm:pt>
    <dgm:pt modelId="{FE5C9B31-44E5-454F-94A6-123C41949F06}">
      <dgm:prSet custT="1"/>
      <dgm:spPr>
        <a:ln w="38100">
          <a:solidFill>
            <a:schemeClr val="tx1">
              <a:lumMod val="10000"/>
              <a:lumOff val="90000"/>
            </a:schemeClr>
          </a:solidFill>
        </a:ln>
      </dgm:spPr>
      <dgm:t>
        <a:bodyPr/>
        <a:lstStyle/>
        <a:p>
          <a:r>
            <a:rPr lang="en-US" sz="2300" b="1">
              <a:latin typeface="Calibri"/>
              <a:ea typeface="Calibri"/>
              <a:cs typeface="Calibri"/>
            </a:rPr>
            <a:t>Substance use</a:t>
          </a:r>
        </a:p>
      </dgm:t>
    </dgm:pt>
    <dgm:pt modelId="{A11662FB-CE3E-49B6-8EBE-6F2DD54F014D}" type="parTrans" cxnId="{A088EA38-F632-4252-88BB-7E6C42F8C713}">
      <dgm:prSet/>
      <dgm:spPr/>
      <dgm:t>
        <a:bodyPr/>
        <a:lstStyle/>
        <a:p>
          <a:endParaRPr lang="en-US" b="1"/>
        </a:p>
      </dgm:t>
    </dgm:pt>
    <dgm:pt modelId="{FB67677B-E72F-43D7-AB8A-1B69FBF99E10}" type="sibTrans" cxnId="{A088EA38-F632-4252-88BB-7E6C42F8C713}">
      <dgm:prSet/>
      <dgm:spPr/>
      <dgm:t>
        <a:bodyPr/>
        <a:lstStyle/>
        <a:p>
          <a:endParaRPr lang="en-US" b="1"/>
        </a:p>
      </dgm:t>
    </dgm:pt>
    <dgm:pt modelId="{2D5F236C-91A9-41A1-A8D7-9F763D9E3526}">
      <dgm:prSet custT="1"/>
      <dgm:spPr>
        <a:ln w="38100">
          <a:solidFill>
            <a:schemeClr val="tx1">
              <a:lumMod val="10000"/>
              <a:lumOff val="90000"/>
            </a:schemeClr>
          </a:solidFill>
        </a:ln>
      </dgm:spPr>
      <dgm:t>
        <a:bodyPr/>
        <a:lstStyle/>
        <a:p>
          <a:r>
            <a:rPr lang="en-US" sz="2300" b="1">
              <a:latin typeface="Calibri"/>
              <a:ea typeface="Calibri"/>
              <a:cs typeface="Calibri"/>
            </a:rPr>
            <a:t>Thin Blue Line Family</a:t>
          </a:r>
        </a:p>
      </dgm:t>
    </dgm:pt>
    <dgm:pt modelId="{763E16D4-B6F2-4F78-9AF5-54F6451DFBD9}" type="parTrans" cxnId="{C0EF8747-7F3D-408A-BFF6-66A90CABCB68}">
      <dgm:prSet/>
      <dgm:spPr/>
      <dgm:t>
        <a:bodyPr/>
        <a:lstStyle/>
        <a:p>
          <a:endParaRPr lang="en-US" b="1"/>
        </a:p>
      </dgm:t>
    </dgm:pt>
    <dgm:pt modelId="{63693759-ADD3-41EC-9F0C-BC76D0DAE5BA}" type="sibTrans" cxnId="{C0EF8747-7F3D-408A-BFF6-66A90CABCB68}">
      <dgm:prSet/>
      <dgm:spPr/>
      <dgm:t>
        <a:bodyPr/>
        <a:lstStyle/>
        <a:p>
          <a:endParaRPr lang="en-US" b="1"/>
        </a:p>
      </dgm:t>
    </dgm:pt>
    <dgm:pt modelId="{4589ED0C-2B93-4C29-AE45-0969BDA8B4F4}">
      <dgm:prSet custT="1"/>
      <dgm:spPr>
        <a:ln w="38100">
          <a:solidFill>
            <a:schemeClr val="tx1">
              <a:lumMod val="10000"/>
              <a:lumOff val="90000"/>
            </a:schemeClr>
          </a:solidFill>
        </a:ln>
      </dgm:spPr>
      <dgm:t>
        <a:bodyPr/>
        <a:lstStyle/>
        <a:p>
          <a:pPr rtl="0"/>
          <a:r>
            <a:rPr lang="en-US" sz="2300" b="1" dirty="0">
              <a:latin typeface="Calibri"/>
              <a:ea typeface="Calibri"/>
              <a:cs typeface="Calibri"/>
            </a:rPr>
            <a:t>“Fix it" mindset</a:t>
          </a:r>
        </a:p>
      </dgm:t>
    </dgm:pt>
    <dgm:pt modelId="{031614D7-C87F-4C3A-A465-549998E3E010}" type="sibTrans" cxnId="{43BEA46C-9711-4BBC-BB6B-AB96E5ABA578}">
      <dgm:prSet/>
      <dgm:spPr/>
      <dgm:t>
        <a:bodyPr/>
        <a:lstStyle/>
        <a:p>
          <a:endParaRPr lang="en-US" b="1"/>
        </a:p>
      </dgm:t>
    </dgm:pt>
    <dgm:pt modelId="{FB47A1E7-546B-4018-A838-F85BE4CD44F2}" type="parTrans" cxnId="{43BEA46C-9711-4BBC-BB6B-AB96E5ABA578}">
      <dgm:prSet/>
      <dgm:spPr/>
      <dgm:t>
        <a:bodyPr/>
        <a:lstStyle/>
        <a:p>
          <a:endParaRPr lang="en-US" b="1"/>
        </a:p>
      </dgm:t>
    </dgm:pt>
    <dgm:pt modelId="{0AFDE4A0-5A62-4D8A-823C-73A5A8EC7806}" type="pres">
      <dgm:prSet presAssocID="{67968290-6E79-4F79-8B5B-8F57FD11919E}" presName="diagram" presStyleCnt="0">
        <dgm:presLayoutVars>
          <dgm:dir/>
          <dgm:resizeHandles val="exact"/>
        </dgm:presLayoutVars>
      </dgm:prSet>
      <dgm:spPr/>
    </dgm:pt>
    <dgm:pt modelId="{B54ABE1C-17C8-4691-9685-D80D60AD9D63}" type="pres">
      <dgm:prSet presAssocID="{4589ED0C-2B93-4C29-AE45-0969BDA8B4F4}" presName="node" presStyleLbl="node1" presStyleIdx="0" presStyleCnt="6">
        <dgm:presLayoutVars>
          <dgm:bulletEnabled val="1"/>
        </dgm:presLayoutVars>
      </dgm:prSet>
      <dgm:spPr/>
    </dgm:pt>
    <dgm:pt modelId="{3258DC48-44FA-49E8-B463-E3680D9C93A9}" type="pres">
      <dgm:prSet presAssocID="{031614D7-C87F-4C3A-A465-549998E3E010}" presName="sibTrans" presStyleCnt="0"/>
      <dgm:spPr/>
    </dgm:pt>
    <dgm:pt modelId="{E725A46D-0FC0-4EB6-8404-7C9EA9EE447D}" type="pres">
      <dgm:prSet presAssocID="{9662C482-FB99-4A6D-AA5E-BAC8343C0615}" presName="node" presStyleLbl="node1" presStyleIdx="1" presStyleCnt="6">
        <dgm:presLayoutVars>
          <dgm:bulletEnabled val="1"/>
        </dgm:presLayoutVars>
      </dgm:prSet>
      <dgm:spPr/>
    </dgm:pt>
    <dgm:pt modelId="{BC60AA51-99E3-44F8-8CDC-28DB291C7050}" type="pres">
      <dgm:prSet presAssocID="{6574E631-437A-4E73-9FD1-BC5A74928942}" presName="sibTrans" presStyleCnt="0"/>
      <dgm:spPr/>
    </dgm:pt>
    <dgm:pt modelId="{551FB999-59E1-49EA-8C11-96BE2D81DDE7}" type="pres">
      <dgm:prSet presAssocID="{BF90837B-0F6B-4207-B1C8-952B7C53B6A5}" presName="node" presStyleLbl="node1" presStyleIdx="2" presStyleCnt="6">
        <dgm:presLayoutVars>
          <dgm:bulletEnabled val="1"/>
        </dgm:presLayoutVars>
      </dgm:prSet>
      <dgm:spPr/>
    </dgm:pt>
    <dgm:pt modelId="{F5DD269F-2181-48E6-95DF-4676CDCA8697}" type="pres">
      <dgm:prSet presAssocID="{FBB11B6F-797F-4F10-9A00-6094A023AB46}" presName="sibTrans" presStyleCnt="0"/>
      <dgm:spPr/>
    </dgm:pt>
    <dgm:pt modelId="{5E2519C2-4614-431A-A3EB-8ECF53A78530}" type="pres">
      <dgm:prSet presAssocID="{51EA0280-7B8E-4D84-9255-03E992833854}" presName="node" presStyleLbl="node1" presStyleIdx="3" presStyleCnt="6">
        <dgm:presLayoutVars>
          <dgm:bulletEnabled val="1"/>
        </dgm:presLayoutVars>
      </dgm:prSet>
      <dgm:spPr/>
    </dgm:pt>
    <dgm:pt modelId="{43ADF9A8-7E99-457F-9A09-804F638D2D8F}" type="pres">
      <dgm:prSet presAssocID="{90A950F3-A6EB-4FC9-8526-BE1784601377}" presName="sibTrans" presStyleCnt="0"/>
      <dgm:spPr/>
    </dgm:pt>
    <dgm:pt modelId="{385761DD-AAEB-4B3E-B291-40A56B7E4209}" type="pres">
      <dgm:prSet presAssocID="{FE5C9B31-44E5-454F-94A6-123C41949F06}" presName="node" presStyleLbl="node1" presStyleIdx="4" presStyleCnt="6">
        <dgm:presLayoutVars>
          <dgm:bulletEnabled val="1"/>
        </dgm:presLayoutVars>
      </dgm:prSet>
      <dgm:spPr/>
    </dgm:pt>
    <dgm:pt modelId="{26CA8269-0017-4089-93BF-FE0E2E9160B8}" type="pres">
      <dgm:prSet presAssocID="{FB67677B-E72F-43D7-AB8A-1B69FBF99E10}" presName="sibTrans" presStyleCnt="0"/>
      <dgm:spPr/>
    </dgm:pt>
    <dgm:pt modelId="{1ACF6108-6132-4A98-8881-3C9653C226CF}" type="pres">
      <dgm:prSet presAssocID="{2D5F236C-91A9-41A1-A8D7-9F763D9E3526}" presName="node" presStyleLbl="node1" presStyleIdx="5" presStyleCnt="6">
        <dgm:presLayoutVars>
          <dgm:bulletEnabled val="1"/>
        </dgm:presLayoutVars>
      </dgm:prSet>
      <dgm:spPr/>
    </dgm:pt>
  </dgm:ptLst>
  <dgm:cxnLst>
    <dgm:cxn modelId="{96411304-3897-46AB-B464-3227D73DA881}" srcId="{67968290-6E79-4F79-8B5B-8F57FD11919E}" destId="{BF90837B-0F6B-4207-B1C8-952B7C53B6A5}" srcOrd="2" destOrd="0" parTransId="{95A5999E-2E1C-43EB-9BC2-8A905015AE88}" sibTransId="{FBB11B6F-797F-4F10-9A00-6094A023AB46}"/>
    <dgm:cxn modelId="{CBE83515-9D7F-45E7-BBEB-E1F9159006AD}" type="presOf" srcId="{2D5F236C-91A9-41A1-A8D7-9F763D9E3526}" destId="{1ACF6108-6132-4A98-8881-3C9653C226CF}" srcOrd="0" destOrd="0" presId="urn:microsoft.com/office/officeart/2005/8/layout/default"/>
    <dgm:cxn modelId="{797C7518-04FF-45B7-9FB6-5180C3FE7F12}" type="presOf" srcId="{BF90837B-0F6B-4207-B1C8-952B7C53B6A5}" destId="{551FB999-59E1-49EA-8C11-96BE2D81DDE7}" srcOrd="0" destOrd="0" presId="urn:microsoft.com/office/officeart/2005/8/layout/default"/>
    <dgm:cxn modelId="{A088EA38-F632-4252-88BB-7E6C42F8C713}" srcId="{67968290-6E79-4F79-8B5B-8F57FD11919E}" destId="{FE5C9B31-44E5-454F-94A6-123C41949F06}" srcOrd="4" destOrd="0" parTransId="{A11662FB-CE3E-49B6-8EBE-6F2DD54F014D}" sibTransId="{FB67677B-E72F-43D7-AB8A-1B69FBF99E10}"/>
    <dgm:cxn modelId="{E5CEFB3D-1CB0-4D39-BD3D-9E23B497B28C}" srcId="{67968290-6E79-4F79-8B5B-8F57FD11919E}" destId="{9662C482-FB99-4A6D-AA5E-BAC8343C0615}" srcOrd="1" destOrd="0" parTransId="{BE74D20F-2F47-4618-9824-8D6D5960D7C9}" sibTransId="{6574E631-437A-4E73-9FD1-BC5A74928942}"/>
    <dgm:cxn modelId="{7C3B1E43-7410-4E32-9B02-FCB46F5698DA}" type="presOf" srcId="{67968290-6E79-4F79-8B5B-8F57FD11919E}" destId="{0AFDE4A0-5A62-4D8A-823C-73A5A8EC7806}" srcOrd="0" destOrd="0" presId="urn:microsoft.com/office/officeart/2005/8/layout/default"/>
    <dgm:cxn modelId="{CF524763-D171-4273-B0C7-FE2227A94C13}" type="presOf" srcId="{4589ED0C-2B93-4C29-AE45-0969BDA8B4F4}" destId="{B54ABE1C-17C8-4691-9685-D80D60AD9D63}" srcOrd="0" destOrd="0" presId="urn:microsoft.com/office/officeart/2005/8/layout/default"/>
    <dgm:cxn modelId="{C0EF8747-7F3D-408A-BFF6-66A90CABCB68}" srcId="{67968290-6E79-4F79-8B5B-8F57FD11919E}" destId="{2D5F236C-91A9-41A1-A8D7-9F763D9E3526}" srcOrd="5" destOrd="0" parTransId="{763E16D4-B6F2-4F78-9AF5-54F6451DFBD9}" sibTransId="{63693759-ADD3-41EC-9F0C-BC76D0DAE5BA}"/>
    <dgm:cxn modelId="{43BEA46C-9711-4BBC-BB6B-AB96E5ABA578}" srcId="{67968290-6E79-4F79-8B5B-8F57FD11919E}" destId="{4589ED0C-2B93-4C29-AE45-0969BDA8B4F4}" srcOrd="0" destOrd="0" parTransId="{FB47A1E7-546B-4018-A838-F85BE4CD44F2}" sibTransId="{031614D7-C87F-4C3A-A465-549998E3E010}"/>
    <dgm:cxn modelId="{503BD2AD-F9CA-44D7-9B6D-A4E29D37FABA}" type="presOf" srcId="{FE5C9B31-44E5-454F-94A6-123C41949F06}" destId="{385761DD-AAEB-4B3E-B291-40A56B7E4209}" srcOrd="0" destOrd="0" presId="urn:microsoft.com/office/officeart/2005/8/layout/default"/>
    <dgm:cxn modelId="{A6A220D9-1E60-4143-BCC6-651F8F6DD601}" type="presOf" srcId="{51EA0280-7B8E-4D84-9255-03E992833854}" destId="{5E2519C2-4614-431A-A3EB-8ECF53A78530}" srcOrd="0" destOrd="0" presId="urn:microsoft.com/office/officeart/2005/8/layout/default"/>
    <dgm:cxn modelId="{34BFC8DD-F8C8-400C-8AC6-4D014FE1BB1C}" srcId="{67968290-6E79-4F79-8B5B-8F57FD11919E}" destId="{51EA0280-7B8E-4D84-9255-03E992833854}" srcOrd="3" destOrd="0" parTransId="{9EC5D63A-F536-4F91-AD35-D7BDF3625743}" sibTransId="{90A950F3-A6EB-4FC9-8526-BE1784601377}"/>
    <dgm:cxn modelId="{5A2D6BE7-0657-4D42-9294-A40B5DA7CFE7}" type="presOf" srcId="{9662C482-FB99-4A6D-AA5E-BAC8343C0615}" destId="{E725A46D-0FC0-4EB6-8404-7C9EA9EE447D}" srcOrd="0" destOrd="0" presId="urn:microsoft.com/office/officeart/2005/8/layout/default"/>
    <dgm:cxn modelId="{95CED5AA-E9FC-4C44-AC9C-0DA9384862B2}" type="presParOf" srcId="{0AFDE4A0-5A62-4D8A-823C-73A5A8EC7806}" destId="{B54ABE1C-17C8-4691-9685-D80D60AD9D63}" srcOrd="0" destOrd="0" presId="urn:microsoft.com/office/officeart/2005/8/layout/default"/>
    <dgm:cxn modelId="{7423F1D7-0044-47B7-8650-699E532D0656}" type="presParOf" srcId="{0AFDE4A0-5A62-4D8A-823C-73A5A8EC7806}" destId="{3258DC48-44FA-49E8-B463-E3680D9C93A9}" srcOrd="1" destOrd="0" presId="urn:microsoft.com/office/officeart/2005/8/layout/default"/>
    <dgm:cxn modelId="{6C2F1AAB-41B8-4698-9A4E-596D09BB4D0E}" type="presParOf" srcId="{0AFDE4A0-5A62-4D8A-823C-73A5A8EC7806}" destId="{E725A46D-0FC0-4EB6-8404-7C9EA9EE447D}" srcOrd="2" destOrd="0" presId="urn:microsoft.com/office/officeart/2005/8/layout/default"/>
    <dgm:cxn modelId="{225B9F0A-92B9-436B-B713-F6BF19510BD4}" type="presParOf" srcId="{0AFDE4A0-5A62-4D8A-823C-73A5A8EC7806}" destId="{BC60AA51-99E3-44F8-8CDC-28DB291C7050}" srcOrd="3" destOrd="0" presId="urn:microsoft.com/office/officeart/2005/8/layout/default"/>
    <dgm:cxn modelId="{5C4DFD77-6FC7-4A55-9FBE-82673A2862B5}" type="presParOf" srcId="{0AFDE4A0-5A62-4D8A-823C-73A5A8EC7806}" destId="{551FB999-59E1-49EA-8C11-96BE2D81DDE7}" srcOrd="4" destOrd="0" presId="urn:microsoft.com/office/officeart/2005/8/layout/default"/>
    <dgm:cxn modelId="{7BB66FD8-3603-4DD8-8DC9-2DD9FE2A7716}" type="presParOf" srcId="{0AFDE4A0-5A62-4D8A-823C-73A5A8EC7806}" destId="{F5DD269F-2181-48E6-95DF-4676CDCA8697}" srcOrd="5" destOrd="0" presId="urn:microsoft.com/office/officeart/2005/8/layout/default"/>
    <dgm:cxn modelId="{31778246-B92B-4274-992F-F1818346EC80}" type="presParOf" srcId="{0AFDE4A0-5A62-4D8A-823C-73A5A8EC7806}" destId="{5E2519C2-4614-431A-A3EB-8ECF53A78530}" srcOrd="6" destOrd="0" presId="urn:microsoft.com/office/officeart/2005/8/layout/default"/>
    <dgm:cxn modelId="{AD214F50-6FAA-4B0E-B325-7C4E9F2448E8}" type="presParOf" srcId="{0AFDE4A0-5A62-4D8A-823C-73A5A8EC7806}" destId="{43ADF9A8-7E99-457F-9A09-804F638D2D8F}" srcOrd="7" destOrd="0" presId="urn:microsoft.com/office/officeart/2005/8/layout/default"/>
    <dgm:cxn modelId="{A98C2E6B-9478-47DE-83F5-88CD1EA15F6F}" type="presParOf" srcId="{0AFDE4A0-5A62-4D8A-823C-73A5A8EC7806}" destId="{385761DD-AAEB-4B3E-B291-40A56B7E4209}" srcOrd="8" destOrd="0" presId="urn:microsoft.com/office/officeart/2005/8/layout/default"/>
    <dgm:cxn modelId="{04E31E6B-F77B-4BD5-93D2-82F1046B2C7C}" type="presParOf" srcId="{0AFDE4A0-5A62-4D8A-823C-73A5A8EC7806}" destId="{26CA8269-0017-4089-93BF-FE0E2E9160B8}" srcOrd="9" destOrd="0" presId="urn:microsoft.com/office/officeart/2005/8/layout/default"/>
    <dgm:cxn modelId="{E64B1D0A-7683-4F60-AF74-A0E5CF917B3D}" type="presParOf" srcId="{0AFDE4A0-5A62-4D8A-823C-73A5A8EC7806}" destId="{1ACF6108-6132-4A98-8881-3C9653C226C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C329181-BC29-423E-9173-3F60226627C7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249AF3E3-2AD0-4FF2-B2DB-0FFB915D71BE}">
      <dgm:prSet/>
      <dgm:spPr/>
      <dgm:t>
        <a:bodyPr/>
        <a:lstStyle/>
        <a:p>
          <a:r>
            <a:rPr lang="en-US" b="0" i="0" baseline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rPr>
            <a:t>Re-experience/Intrusion </a:t>
          </a:r>
          <a:endParaRPr lang="en-US">
            <a:solidFill>
              <a:srgbClr val="FFFFFF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A6E9436-6EC5-4C92-9150-47B8B0C6632A}" type="parTrans" cxnId="{48D3615C-A8AB-4D33-ABA7-B406FB4E5578}">
      <dgm:prSet/>
      <dgm:spPr/>
      <dgm:t>
        <a:bodyPr/>
        <a:lstStyle/>
        <a:p>
          <a:endParaRPr lang="en-US"/>
        </a:p>
      </dgm:t>
    </dgm:pt>
    <dgm:pt modelId="{4F41D24B-4B53-4537-AD55-07D78F8BB9CD}" type="sibTrans" cxnId="{48D3615C-A8AB-4D33-ABA7-B406FB4E5578}">
      <dgm:prSet/>
      <dgm:spPr/>
      <dgm:t>
        <a:bodyPr/>
        <a:lstStyle/>
        <a:p>
          <a:endParaRPr lang="en-US"/>
        </a:p>
      </dgm:t>
    </dgm:pt>
    <dgm:pt modelId="{BFCA9A78-64F7-442E-8D34-EDACD69938D2}">
      <dgm:prSet/>
      <dgm:spPr/>
      <dgm:t>
        <a:bodyPr/>
        <a:lstStyle/>
        <a:p>
          <a:r>
            <a:rPr lang="en-US" b="0" i="0" baseline="0">
              <a:latin typeface="Calibri" panose="020F0502020204030204" pitchFamily="34" charset="0"/>
              <a:cs typeface="Calibri" panose="020F0502020204030204" pitchFamily="34" charset="0"/>
            </a:rPr>
            <a:t>Nightmares, flashbacks, reactions to trauma reminders</a:t>
          </a:r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5C53871-6CCC-4F3C-A274-80E5F6475B60}" type="parTrans" cxnId="{6D5984B4-7745-4B3B-9724-9C55E86C9F4C}">
      <dgm:prSet/>
      <dgm:spPr/>
      <dgm:t>
        <a:bodyPr/>
        <a:lstStyle/>
        <a:p>
          <a:endParaRPr lang="en-US"/>
        </a:p>
      </dgm:t>
    </dgm:pt>
    <dgm:pt modelId="{EC5AF793-562B-4C37-820C-D285719C083F}" type="sibTrans" cxnId="{6D5984B4-7745-4B3B-9724-9C55E86C9F4C}">
      <dgm:prSet/>
      <dgm:spPr/>
      <dgm:t>
        <a:bodyPr/>
        <a:lstStyle/>
        <a:p>
          <a:endParaRPr lang="en-US"/>
        </a:p>
      </dgm:t>
    </dgm:pt>
    <dgm:pt modelId="{2A30193C-129B-41FF-88C1-414B222FCC78}">
      <dgm:prSet/>
      <dgm:spPr/>
      <dgm:t>
        <a:bodyPr/>
        <a:lstStyle/>
        <a:p>
          <a:r>
            <a:rPr lang="en-US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rPr>
            <a:t>Avoidance</a:t>
          </a:r>
        </a:p>
      </dgm:t>
    </dgm:pt>
    <dgm:pt modelId="{E47B8231-F574-41A5-A0DF-BBAF1687A479}" type="parTrans" cxnId="{439EDB32-C56F-44FE-B61D-874AEA44D8FE}">
      <dgm:prSet/>
      <dgm:spPr/>
      <dgm:t>
        <a:bodyPr/>
        <a:lstStyle/>
        <a:p>
          <a:endParaRPr lang="en-US"/>
        </a:p>
      </dgm:t>
    </dgm:pt>
    <dgm:pt modelId="{187CC6F1-113A-4D6A-A7B8-3EFEC2B00317}" type="sibTrans" cxnId="{439EDB32-C56F-44FE-B61D-874AEA44D8FE}">
      <dgm:prSet/>
      <dgm:spPr/>
      <dgm:t>
        <a:bodyPr/>
        <a:lstStyle/>
        <a:p>
          <a:endParaRPr lang="en-US"/>
        </a:p>
      </dgm:t>
    </dgm:pt>
    <dgm:pt modelId="{0ABC669F-9E14-4B4E-AF3D-9731FF5EC6A1}">
      <dgm:prSet/>
      <dgm:spPr/>
      <dgm:t>
        <a:bodyPr/>
        <a:lstStyle/>
        <a:p>
          <a:r>
            <a:rPr lang="en-US" b="0" i="0" baseline="0">
              <a:latin typeface="Calibri" panose="020F0502020204030204" pitchFamily="34" charset="0"/>
              <a:cs typeface="Calibri" panose="020F0502020204030204" pitchFamily="34" charset="0"/>
            </a:rPr>
            <a:t>Memories, thoughts, feelings, external reminders</a:t>
          </a:r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995E7A7-CCA4-464D-BEA6-15E95E75D0E8}" type="parTrans" cxnId="{4050C83F-5789-4B09-B7D5-AFDFF2848AD8}">
      <dgm:prSet/>
      <dgm:spPr/>
      <dgm:t>
        <a:bodyPr/>
        <a:lstStyle/>
        <a:p>
          <a:endParaRPr lang="en-US"/>
        </a:p>
      </dgm:t>
    </dgm:pt>
    <dgm:pt modelId="{CF7A1706-177B-442C-B58A-7981A44AE98C}" type="sibTrans" cxnId="{4050C83F-5789-4B09-B7D5-AFDFF2848AD8}">
      <dgm:prSet/>
      <dgm:spPr/>
      <dgm:t>
        <a:bodyPr/>
        <a:lstStyle/>
        <a:p>
          <a:endParaRPr lang="en-US"/>
        </a:p>
      </dgm:t>
    </dgm:pt>
    <dgm:pt modelId="{A6152018-0DAF-4741-A434-6BE41A65983D}">
      <dgm:prSet/>
      <dgm:spPr/>
      <dgm:t>
        <a:bodyPr/>
        <a:lstStyle/>
        <a:p>
          <a:r>
            <a:rPr lang="en-US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rPr>
            <a:t>Cognition &amp; Mood</a:t>
          </a:r>
        </a:p>
      </dgm:t>
    </dgm:pt>
    <dgm:pt modelId="{124F0127-CAB1-4AF2-95F2-66CDBCFDCD71}" type="parTrans" cxnId="{FACBE837-29B1-47C7-8811-F8DF2CAD19FA}">
      <dgm:prSet/>
      <dgm:spPr/>
      <dgm:t>
        <a:bodyPr/>
        <a:lstStyle/>
        <a:p>
          <a:endParaRPr lang="en-US"/>
        </a:p>
      </dgm:t>
    </dgm:pt>
    <dgm:pt modelId="{158580CA-3498-4095-8F02-6B96FA14CAAB}" type="sibTrans" cxnId="{FACBE837-29B1-47C7-8811-F8DF2CAD19FA}">
      <dgm:prSet/>
      <dgm:spPr/>
      <dgm:t>
        <a:bodyPr/>
        <a:lstStyle/>
        <a:p>
          <a:endParaRPr lang="en-US"/>
        </a:p>
      </dgm:t>
    </dgm:pt>
    <dgm:pt modelId="{24F1ADDD-7CF8-4513-A891-1D1EDB8A9DDE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Negative beliefs, negative mood, withdrawal, depression</a:t>
          </a:r>
        </a:p>
      </dgm:t>
    </dgm:pt>
    <dgm:pt modelId="{4877511D-0C8A-4826-A545-EB1146A5624A}" type="parTrans" cxnId="{52391513-DA81-4688-AF36-78B1679D0442}">
      <dgm:prSet/>
      <dgm:spPr/>
      <dgm:t>
        <a:bodyPr/>
        <a:lstStyle/>
        <a:p>
          <a:endParaRPr lang="en-US"/>
        </a:p>
      </dgm:t>
    </dgm:pt>
    <dgm:pt modelId="{351976E0-B98A-4FB8-8D4B-3DDED99F0BFA}" type="sibTrans" cxnId="{52391513-DA81-4688-AF36-78B1679D0442}">
      <dgm:prSet/>
      <dgm:spPr/>
      <dgm:t>
        <a:bodyPr/>
        <a:lstStyle/>
        <a:p>
          <a:endParaRPr lang="en-US"/>
        </a:p>
      </dgm:t>
    </dgm:pt>
    <dgm:pt modelId="{CA86DFB5-8A91-4DEE-8E68-10D7445675AF}">
      <dgm:prSet/>
      <dgm:spPr/>
      <dgm:t>
        <a:bodyPr/>
        <a:lstStyle/>
        <a:p>
          <a:r>
            <a:rPr lang="en-US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rPr>
            <a:t>Arousal/Reactivity</a:t>
          </a:r>
        </a:p>
      </dgm:t>
    </dgm:pt>
    <dgm:pt modelId="{2F88E1A1-E8C6-4208-9A00-689856CC3ACE}" type="parTrans" cxnId="{E0299ED8-9789-41DF-B3EF-8762763C238B}">
      <dgm:prSet/>
      <dgm:spPr/>
      <dgm:t>
        <a:bodyPr/>
        <a:lstStyle/>
        <a:p>
          <a:endParaRPr lang="en-US"/>
        </a:p>
      </dgm:t>
    </dgm:pt>
    <dgm:pt modelId="{817159E0-E397-4A9C-A1FD-8636945390E7}" type="sibTrans" cxnId="{E0299ED8-9789-41DF-B3EF-8762763C238B}">
      <dgm:prSet/>
      <dgm:spPr/>
      <dgm:t>
        <a:bodyPr/>
        <a:lstStyle/>
        <a:p>
          <a:endParaRPr lang="en-US"/>
        </a:p>
      </dgm:t>
    </dgm:pt>
    <dgm:pt modelId="{0B6681AB-92CA-4773-8D12-FCF745B6AFE9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Anger, reckless behavior, hypervigilance, sleep issues</a:t>
          </a:r>
        </a:p>
      </dgm:t>
    </dgm:pt>
    <dgm:pt modelId="{B2724D67-FD47-45BA-A161-F297F862568F}" type="parTrans" cxnId="{506422C9-4373-49A9-B109-45A3704F5267}">
      <dgm:prSet/>
      <dgm:spPr/>
      <dgm:t>
        <a:bodyPr/>
        <a:lstStyle/>
        <a:p>
          <a:endParaRPr lang="en-US"/>
        </a:p>
      </dgm:t>
    </dgm:pt>
    <dgm:pt modelId="{1383C3F4-2C90-4502-AE6C-AD130918038D}" type="sibTrans" cxnId="{506422C9-4373-49A9-B109-45A3704F5267}">
      <dgm:prSet/>
      <dgm:spPr/>
      <dgm:t>
        <a:bodyPr/>
        <a:lstStyle/>
        <a:p>
          <a:endParaRPr lang="en-US"/>
        </a:p>
      </dgm:t>
    </dgm:pt>
    <dgm:pt modelId="{2C9CD4F9-1700-41FC-ADDB-9EFFEA39EA02}" type="pres">
      <dgm:prSet presAssocID="{6C329181-BC29-423E-9173-3F60226627C7}" presName="linear" presStyleCnt="0">
        <dgm:presLayoutVars>
          <dgm:animLvl val="lvl"/>
          <dgm:resizeHandles val="exact"/>
        </dgm:presLayoutVars>
      </dgm:prSet>
      <dgm:spPr/>
    </dgm:pt>
    <dgm:pt modelId="{8FE2C7AE-D811-4954-9716-10A0AAB5274E}" type="pres">
      <dgm:prSet presAssocID="{249AF3E3-2AD0-4FF2-B2DB-0FFB915D71B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A18CCE6-AFC1-48EA-8004-F284D92BB9AA}" type="pres">
      <dgm:prSet presAssocID="{249AF3E3-2AD0-4FF2-B2DB-0FFB915D71BE}" presName="childText" presStyleLbl="revTx" presStyleIdx="0" presStyleCnt="4">
        <dgm:presLayoutVars>
          <dgm:bulletEnabled val="1"/>
        </dgm:presLayoutVars>
      </dgm:prSet>
      <dgm:spPr/>
    </dgm:pt>
    <dgm:pt modelId="{31821946-80B7-4570-9AB1-8CEA1F5F9366}" type="pres">
      <dgm:prSet presAssocID="{2A30193C-129B-41FF-88C1-414B222FCC7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50284B4-C404-4743-9662-D942EE269B8B}" type="pres">
      <dgm:prSet presAssocID="{2A30193C-129B-41FF-88C1-414B222FCC78}" presName="childText" presStyleLbl="revTx" presStyleIdx="1" presStyleCnt="4">
        <dgm:presLayoutVars>
          <dgm:bulletEnabled val="1"/>
        </dgm:presLayoutVars>
      </dgm:prSet>
      <dgm:spPr/>
    </dgm:pt>
    <dgm:pt modelId="{B4C1EE9B-2695-4250-B7F6-E06785BB9DD4}" type="pres">
      <dgm:prSet presAssocID="{A6152018-0DAF-4741-A434-6BE41A65983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347A04E-74E5-4574-B89D-1A57EC8A894B}" type="pres">
      <dgm:prSet presAssocID="{A6152018-0DAF-4741-A434-6BE41A65983D}" presName="childText" presStyleLbl="revTx" presStyleIdx="2" presStyleCnt="4">
        <dgm:presLayoutVars>
          <dgm:bulletEnabled val="1"/>
        </dgm:presLayoutVars>
      </dgm:prSet>
      <dgm:spPr/>
    </dgm:pt>
    <dgm:pt modelId="{B646AD00-9FA6-4E38-BC79-5EAE6D02F031}" type="pres">
      <dgm:prSet presAssocID="{CA86DFB5-8A91-4DEE-8E68-10D7445675A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544E1BF0-5412-457C-8A15-531133EAFA2F}" type="pres">
      <dgm:prSet presAssocID="{CA86DFB5-8A91-4DEE-8E68-10D7445675AF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32C46D08-487E-4641-BFD4-414415955DAF}" type="presOf" srcId="{BFCA9A78-64F7-442E-8D34-EDACD69938D2}" destId="{EA18CCE6-AFC1-48EA-8004-F284D92BB9AA}" srcOrd="0" destOrd="0" presId="urn:microsoft.com/office/officeart/2005/8/layout/vList2"/>
    <dgm:cxn modelId="{52391513-DA81-4688-AF36-78B1679D0442}" srcId="{A6152018-0DAF-4741-A434-6BE41A65983D}" destId="{24F1ADDD-7CF8-4513-A891-1D1EDB8A9DDE}" srcOrd="0" destOrd="0" parTransId="{4877511D-0C8A-4826-A545-EB1146A5624A}" sibTransId="{351976E0-B98A-4FB8-8D4B-3DDED99F0BFA}"/>
    <dgm:cxn modelId="{E705B613-7E92-4889-8448-7DAEA90B5E40}" type="presOf" srcId="{249AF3E3-2AD0-4FF2-B2DB-0FFB915D71BE}" destId="{8FE2C7AE-D811-4954-9716-10A0AAB5274E}" srcOrd="0" destOrd="0" presId="urn:microsoft.com/office/officeart/2005/8/layout/vList2"/>
    <dgm:cxn modelId="{439EDB32-C56F-44FE-B61D-874AEA44D8FE}" srcId="{6C329181-BC29-423E-9173-3F60226627C7}" destId="{2A30193C-129B-41FF-88C1-414B222FCC78}" srcOrd="1" destOrd="0" parTransId="{E47B8231-F574-41A5-A0DF-BBAF1687A479}" sibTransId="{187CC6F1-113A-4D6A-A7B8-3EFEC2B00317}"/>
    <dgm:cxn modelId="{FACBE837-29B1-47C7-8811-F8DF2CAD19FA}" srcId="{6C329181-BC29-423E-9173-3F60226627C7}" destId="{A6152018-0DAF-4741-A434-6BE41A65983D}" srcOrd="2" destOrd="0" parTransId="{124F0127-CAB1-4AF2-95F2-66CDBCFDCD71}" sibTransId="{158580CA-3498-4095-8F02-6B96FA14CAAB}"/>
    <dgm:cxn modelId="{4050C83F-5789-4B09-B7D5-AFDFF2848AD8}" srcId="{2A30193C-129B-41FF-88C1-414B222FCC78}" destId="{0ABC669F-9E14-4B4E-AF3D-9731FF5EC6A1}" srcOrd="0" destOrd="0" parTransId="{1995E7A7-CCA4-464D-BEA6-15E95E75D0E8}" sibTransId="{CF7A1706-177B-442C-B58A-7981A44AE98C}"/>
    <dgm:cxn modelId="{48D3615C-A8AB-4D33-ABA7-B406FB4E5578}" srcId="{6C329181-BC29-423E-9173-3F60226627C7}" destId="{249AF3E3-2AD0-4FF2-B2DB-0FFB915D71BE}" srcOrd="0" destOrd="0" parTransId="{6A6E9436-6EC5-4C92-9150-47B8B0C6632A}" sibTransId="{4F41D24B-4B53-4537-AD55-07D78F8BB9CD}"/>
    <dgm:cxn modelId="{046ABD46-BC53-489A-9680-ACEB6D472D6E}" type="presOf" srcId="{CA86DFB5-8A91-4DEE-8E68-10D7445675AF}" destId="{B646AD00-9FA6-4E38-BC79-5EAE6D02F031}" srcOrd="0" destOrd="0" presId="urn:microsoft.com/office/officeart/2005/8/layout/vList2"/>
    <dgm:cxn modelId="{5318998C-C49B-49F1-96B6-6C3514007301}" type="presOf" srcId="{0B6681AB-92CA-4773-8D12-FCF745B6AFE9}" destId="{544E1BF0-5412-457C-8A15-531133EAFA2F}" srcOrd="0" destOrd="0" presId="urn:microsoft.com/office/officeart/2005/8/layout/vList2"/>
    <dgm:cxn modelId="{4AB67CA4-1013-420D-9EC7-DC1C3A59CBB1}" type="presOf" srcId="{2A30193C-129B-41FF-88C1-414B222FCC78}" destId="{31821946-80B7-4570-9AB1-8CEA1F5F9366}" srcOrd="0" destOrd="0" presId="urn:microsoft.com/office/officeart/2005/8/layout/vList2"/>
    <dgm:cxn modelId="{8F229CA8-1386-4250-B9AD-2DFC39CACA7C}" type="presOf" srcId="{A6152018-0DAF-4741-A434-6BE41A65983D}" destId="{B4C1EE9B-2695-4250-B7F6-E06785BB9DD4}" srcOrd="0" destOrd="0" presId="urn:microsoft.com/office/officeart/2005/8/layout/vList2"/>
    <dgm:cxn modelId="{6D5984B4-7745-4B3B-9724-9C55E86C9F4C}" srcId="{249AF3E3-2AD0-4FF2-B2DB-0FFB915D71BE}" destId="{BFCA9A78-64F7-442E-8D34-EDACD69938D2}" srcOrd="0" destOrd="0" parTransId="{05C53871-6CCC-4F3C-A274-80E5F6475B60}" sibTransId="{EC5AF793-562B-4C37-820C-D285719C083F}"/>
    <dgm:cxn modelId="{946627BC-D841-415F-A08B-86773F376146}" type="presOf" srcId="{24F1ADDD-7CF8-4513-A891-1D1EDB8A9DDE}" destId="{E347A04E-74E5-4574-B89D-1A57EC8A894B}" srcOrd="0" destOrd="0" presId="urn:microsoft.com/office/officeart/2005/8/layout/vList2"/>
    <dgm:cxn modelId="{506422C9-4373-49A9-B109-45A3704F5267}" srcId="{CA86DFB5-8A91-4DEE-8E68-10D7445675AF}" destId="{0B6681AB-92CA-4773-8D12-FCF745B6AFE9}" srcOrd="0" destOrd="0" parTransId="{B2724D67-FD47-45BA-A161-F297F862568F}" sibTransId="{1383C3F4-2C90-4502-AE6C-AD130918038D}"/>
    <dgm:cxn modelId="{E0299ED8-9789-41DF-B3EF-8762763C238B}" srcId="{6C329181-BC29-423E-9173-3F60226627C7}" destId="{CA86DFB5-8A91-4DEE-8E68-10D7445675AF}" srcOrd="3" destOrd="0" parTransId="{2F88E1A1-E8C6-4208-9A00-689856CC3ACE}" sibTransId="{817159E0-E397-4A9C-A1FD-8636945390E7}"/>
    <dgm:cxn modelId="{7A7E1FE4-5DBD-491D-811E-279FA2545F0A}" type="presOf" srcId="{6C329181-BC29-423E-9173-3F60226627C7}" destId="{2C9CD4F9-1700-41FC-ADDB-9EFFEA39EA02}" srcOrd="0" destOrd="0" presId="urn:microsoft.com/office/officeart/2005/8/layout/vList2"/>
    <dgm:cxn modelId="{A9BF05EF-AF29-433B-B1A3-B680B3F0B4CE}" type="presOf" srcId="{0ABC669F-9E14-4B4E-AF3D-9731FF5EC6A1}" destId="{850284B4-C404-4743-9662-D942EE269B8B}" srcOrd="0" destOrd="0" presId="urn:microsoft.com/office/officeart/2005/8/layout/vList2"/>
    <dgm:cxn modelId="{0A37E2BD-2C8C-444E-8C3C-2BDF2CA9476A}" type="presParOf" srcId="{2C9CD4F9-1700-41FC-ADDB-9EFFEA39EA02}" destId="{8FE2C7AE-D811-4954-9716-10A0AAB5274E}" srcOrd="0" destOrd="0" presId="urn:microsoft.com/office/officeart/2005/8/layout/vList2"/>
    <dgm:cxn modelId="{D0A621EF-9352-4B5A-87F3-69651F142572}" type="presParOf" srcId="{2C9CD4F9-1700-41FC-ADDB-9EFFEA39EA02}" destId="{EA18CCE6-AFC1-48EA-8004-F284D92BB9AA}" srcOrd="1" destOrd="0" presId="urn:microsoft.com/office/officeart/2005/8/layout/vList2"/>
    <dgm:cxn modelId="{4267962C-77DC-4B78-9E60-70BDA6590946}" type="presParOf" srcId="{2C9CD4F9-1700-41FC-ADDB-9EFFEA39EA02}" destId="{31821946-80B7-4570-9AB1-8CEA1F5F9366}" srcOrd="2" destOrd="0" presId="urn:microsoft.com/office/officeart/2005/8/layout/vList2"/>
    <dgm:cxn modelId="{7EBCB0CF-D4FC-4615-B4CD-98413C201809}" type="presParOf" srcId="{2C9CD4F9-1700-41FC-ADDB-9EFFEA39EA02}" destId="{850284B4-C404-4743-9662-D942EE269B8B}" srcOrd="3" destOrd="0" presId="urn:microsoft.com/office/officeart/2005/8/layout/vList2"/>
    <dgm:cxn modelId="{E13F7E51-0670-4B2A-B6C6-C48EA5FB853A}" type="presParOf" srcId="{2C9CD4F9-1700-41FC-ADDB-9EFFEA39EA02}" destId="{B4C1EE9B-2695-4250-B7F6-E06785BB9DD4}" srcOrd="4" destOrd="0" presId="urn:microsoft.com/office/officeart/2005/8/layout/vList2"/>
    <dgm:cxn modelId="{AA1A6C5F-DE7C-49CA-8BA3-545D817602A0}" type="presParOf" srcId="{2C9CD4F9-1700-41FC-ADDB-9EFFEA39EA02}" destId="{E347A04E-74E5-4574-B89D-1A57EC8A894B}" srcOrd="5" destOrd="0" presId="urn:microsoft.com/office/officeart/2005/8/layout/vList2"/>
    <dgm:cxn modelId="{E8B82944-051A-405F-AFDA-AF2303C023A3}" type="presParOf" srcId="{2C9CD4F9-1700-41FC-ADDB-9EFFEA39EA02}" destId="{B646AD00-9FA6-4E38-BC79-5EAE6D02F031}" srcOrd="6" destOrd="0" presId="urn:microsoft.com/office/officeart/2005/8/layout/vList2"/>
    <dgm:cxn modelId="{8705AF94-1686-4CDE-B2EC-310191ADA728}" type="presParOf" srcId="{2C9CD4F9-1700-41FC-ADDB-9EFFEA39EA02}" destId="{544E1BF0-5412-457C-8A15-531133EAFA2F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BC73363-7327-42D6-AF4F-9A042B72DA33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6579566-8146-4537-BE96-627FA6B3F430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Increased irritability, mood swings, or withdrawal</a:t>
          </a:r>
        </a:p>
      </dgm:t>
    </dgm:pt>
    <dgm:pt modelId="{E9884232-5A54-4D65-B9E4-B170D3D7BC6D}" type="parTrans" cxnId="{D4F867EF-4DC0-415D-938D-2AD4CBC1C34C}">
      <dgm:prSet/>
      <dgm:spPr/>
      <dgm:t>
        <a:bodyPr/>
        <a:lstStyle/>
        <a:p>
          <a:endParaRPr lang="en-US" sz="2000"/>
        </a:p>
      </dgm:t>
    </dgm:pt>
    <dgm:pt modelId="{BD9EEB92-AC7F-4E8B-8B6D-2330B4E26E2F}" type="sibTrans" cxnId="{D4F867EF-4DC0-415D-938D-2AD4CBC1C34C}">
      <dgm:prSet/>
      <dgm:spPr/>
      <dgm:t>
        <a:bodyPr/>
        <a:lstStyle/>
        <a:p>
          <a:endParaRPr lang="en-US" sz="2000"/>
        </a:p>
      </dgm:t>
    </dgm:pt>
    <dgm:pt modelId="{B52A3FE2-15FA-406B-AF86-F500CC870164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Difficulty sleeping or nightmares</a:t>
          </a:r>
        </a:p>
      </dgm:t>
    </dgm:pt>
    <dgm:pt modelId="{09B29634-9F52-4D31-BDEF-D474987ACC7F}" type="parTrans" cxnId="{4F6E2ED7-5387-4B1B-8567-ECC6E5BE6978}">
      <dgm:prSet/>
      <dgm:spPr/>
      <dgm:t>
        <a:bodyPr/>
        <a:lstStyle/>
        <a:p>
          <a:endParaRPr lang="en-US" sz="2000"/>
        </a:p>
      </dgm:t>
    </dgm:pt>
    <dgm:pt modelId="{B7BB9A53-0EBB-4B6F-8ACE-3A35BB5BAA34}" type="sibTrans" cxnId="{4F6E2ED7-5387-4B1B-8567-ECC6E5BE6978}">
      <dgm:prSet/>
      <dgm:spPr/>
      <dgm:t>
        <a:bodyPr/>
        <a:lstStyle/>
        <a:p>
          <a:endParaRPr lang="en-US" sz="2000"/>
        </a:p>
      </dgm:t>
    </dgm:pt>
    <dgm:pt modelId="{47A34AAA-EBDD-4E3B-9725-4B4804D15D37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Loss of interest in hobbies and relationships</a:t>
          </a:r>
        </a:p>
      </dgm:t>
    </dgm:pt>
    <dgm:pt modelId="{A85056EF-14DE-4755-8E01-877BEE25E0A3}" type="parTrans" cxnId="{C8015E33-AB13-40D9-BA9B-5F8EE92601F4}">
      <dgm:prSet/>
      <dgm:spPr/>
      <dgm:t>
        <a:bodyPr/>
        <a:lstStyle/>
        <a:p>
          <a:endParaRPr lang="en-US" sz="2000"/>
        </a:p>
      </dgm:t>
    </dgm:pt>
    <dgm:pt modelId="{4B068FE9-9819-4379-86A6-BDCFC791394E}" type="sibTrans" cxnId="{C8015E33-AB13-40D9-BA9B-5F8EE92601F4}">
      <dgm:prSet/>
      <dgm:spPr/>
      <dgm:t>
        <a:bodyPr/>
        <a:lstStyle/>
        <a:p>
          <a:endParaRPr lang="en-US" sz="2000"/>
        </a:p>
      </dgm:t>
    </dgm:pt>
    <dgm:pt modelId="{2D80E44B-115F-4D18-ABD5-FD286A3BD34D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Increased alcohol or substance use</a:t>
          </a:r>
        </a:p>
      </dgm:t>
    </dgm:pt>
    <dgm:pt modelId="{1DC0FD0E-0C1A-44DB-AD6B-2CD8BDBD722D}" type="parTrans" cxnId="{CA008B27-11C8-4066-8874-706F94D0DA30}">
      <dgm:prSet/>
      <dgm:spPr/>
      <dgm:t>
        <a:bodyPr/>
        <a:lstStyle/>
        <a:p>
          <a:endParaRPr lang="en-US" sz="2000"/>
        </a:p>
      </dgm:t>
    </dgm:pt>
    <dgm:pt modelId="{1BD84109-BDEE-4072-BAEB-4674C9D03304}" type="sibTrans" cxnId="{CA008B27-11C8-4066-8874-706F94D0DA30}">
      <dgm:prSet/>
      <dgm:spPr/>
      <dgm:t>
        <a:bodyPr/>
        <a:lstStyle/>
        <a:p>
          <a:endParaRPr lang="en-US" sz="2000"/>
        </a:p>
      </dgm:t>
    </dgm:pt>
    <dgm:pt modelId="{A10AE7B5-B5AB-4C77-977E-9F6BC70289A4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Expressions of hopelessness or distress</a:t>
          </a:r>
        </a:p>
      </dgm:t>
    </dgm:pt>
    <dgm:pt modelId="{86AEA839-7CEA-44F5-9477-55BA36DB5D84}" type="parTrans" cxnId="{A8060155-C159-4D99-9972-1E1B42A3C738}">
      <dgm:prSet/>
      <dgm:spPr/>
      <dgm:t>
        <a:bodyPr/>
        <a:lstStyle/>
        <a:p>
          <a:endParaRPr lang="en-US" sz="2000"/>
        </a:p>
      </dgm:t>
    </dgm:pt>
    <dgm:pt modelId="{E7586067-228C-41FD-A424-773FF508D1A7}" type="sibTrans" cxnId="{A8060155-C159-4D99-9972-1E1B42A3C738}">
      <dgm:prSet/>
      <dgm:spPr/>
      <dgm:t>
        <a:bodyPr/>
        <a:lstStyle/>
        <a:p>
          <a:endParaRPr lang="en-US" sz="2000"/>
        </a:p>
      </dgm:t>
    </dgm:pt>
    <dgm:pt modelId="{165C81C3-C1D8-4FC9-AE67-F8E04B548141}" type="pres">
      <dgm:prSet presAssocID="{3BC73363-7327-42D6-AF4F-9A042B72DA33}" presName="linear" presStyleCnt="0">
        <dgm:presLayoutVars>
          <dgm:animLvl val="lvl"/>
          <dgm:resizeHandles val="exact"/>
        </dgm:presLayoutVars>
      </dgm:prSet>
      <dgm:spPr/>
    </dgm:pt>
    <dgm:pt modelId="{125609EB-3802-4412-B1CC-80AA7FD108F6}" type="pres">
      <dgm:prSet presAssocID="{A6579566-8146-4537-BE96-627FA6B3F430}" presName="parentText" presStyleLbl="node1" presStyleIdx="0" presStyleCnt="5" custLinFactNeighborX="-623">
        <dgm:presLayoutVars>
          <dgm:chMax val="0"/>
          <dgm:bulletEnabled val="1"/>
        </dgm:presLayoutVars>
      </dgm:prSet>
      <dgm:spPr/>
    </dgm:pt>
    <dgm:pt modelId="{8BDACF19-8A89-460C-810A-7F709A63743A}" type="pres">
      <dgm:prSet presAssocID="{BD9EEB92-AC7F-4E8B-8B6D-2330B4E26E2F}" presName="spacer" presStyleCnt="0"/>
      <dgm:spPr/>
    </dgm:pt>
    <dgm:pt modelId="{0DEF52D9-96C0-42A0-A7FC-900C5CA467D2}" type="pres">
      <dgm:prSet presAssocID="{B52A3FE2-15FA-406B-AF86-F500CC870164}" presName="parentText" presStyleLbl="node1" presStyleIdx="1" presStyleCnt="5" custLinFactNeighborX="-623">
        <dgm:presLayoutVars>
          <dgm:chMax val="0"/>
          <dgm:bulletEnabled val="1"/>
        </dgm:presLayoutVars>
      </dgm:prSet>
      <dgm:spPr/>
    </dgm:pt>
    <dgm:pt modelId="{C4D7DA3F-071B-41C6-850D-835A70847309}" type="pres">
      <dgm:prSet presAssocID="{B7BB9A53-0EBB-4B6F-8ACE-3A35BB5BAA34}" presName="spacer" presStyleCnt="0"/>
      <dgm:spPr/>
    </dgm:pt>
    <dgm:pt modelId="{64035C54-0E31-42A7-A9CA-46F127F8283D}" type="pres">
      <dgm:prSet presAssocID="{47A34AAA-EBDD-4E3B-9725-4B4804D15D37}" presName="parentText" presStyleLbl="node1" presStyleIdx="2" presStyleCnt="5" custLinFactNeighborX="-623">
        <dgm:presLayoutVars>
          <dgm:chMax val="0"/>
          <dgm:bulletEnabled val="1"/>
        </dgm:presLayoutVars>
      </dgm:prSet>
      <dgm:spPr/>
    </dgm:pt>
    <dgm:pt modelId="{2C806126-D705-4C5C-B50B-1F794CB2E3FA}" type="pres">
      <dgm:prSet presAssocID="{4B068FE9-9819-4379-86A6-BDCFC791394E}" presName="spacer" presStyleCnt="0"/>
      <dgm:spPr/>
    </dgm:pt>
    <dgm:pt modelId="{55D5BFF0-FEDF-4EBC-BD65-2C51D0B530BC}" type="pres">
      <dgm:prSet presAssocID="{2D80E44B-115F-4D18-ABD5-FD286A3BD34D}" presName="parentText" presStyleLbl="node1" presStyleIdx="3" presStyleCnt="5" custLinFactNeighborX="-623">
        <dgm:presLayoutVars>
          <dgm:chMax val="0"/>
          <dgm:bulletEnabled val="1"/>
        </dgm:presLayoutVars>
      </dgm:prSet>
      <dgm:spPr/>
    </dgm:pt>
    <dgm:pt modelId="{CF9A18C6-B605-46C1-9B08-4048240E9E59}" type="pres">
      <dgm:prSet presAssocID="{1BD84109-BDEE-4072-BAEB-4674C9D03304}" presName="spacer" presStyleCnt="0"/>
      <dgm:spPr/>
    </dgm:pt>
    <dgm:pt modelId="{2B12DAF4-2CBA-4520-912F-533AD584D1EC}" type="pres">
      <dgm:prSet presAssocID="{A10AE7B5-B5AB-4C77-977E-9F6BC70289A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A008B27-11C8-4066-8874-706F94D0DA30}" srcId="{3BC73363-7327-42D6-AF4F-9A042B72DA33}" destId="{2D80E44B-115F-4D18-ABD5-FD286A3BD34D}" srcOrd="3" destOrd="0" parTransId="{1DC0FD0E-0C1A-44DB-AD6B-2CD8BDBD722D}" sibTransId="{1BD84109-BDEE-4072-BAEB-4674C9D03304}"/>
    <dgm:cxn modelId="{C8015E33-AB13-40D9-BA9B-5F8EE92601F4}" srcId="{3BC73363-7327-42D6-AF4F-9A042B72DA33}" destId="{47A34AAA-EBDD-4E3B-9725-4B4804D15D37}" srcOrd="2" destOrd="0" parTransId="{A85056EF-14DE-4755-8E01-877BEE25E0A3}" sibTransId="{4B068FE9-9819-4379-86A6-BDCFC791394E}"/>
    <dgm:cxn modelId="{6007135F-9D34-43B2-A22D-F43B22FDD02D}" type="presOf" srcId="{2D80E44B-115F-4D18-ABD5-FD286A3BD34D}" destId="{55D5BFF0-FEDF-4EBC-BD65-2C51D0B530BC}" srcOrd="0" destOrd="0" presId="urn:microsoft.com/office/officeart/2005/8/layout/vList2"/>
    <dgm:cxn modelId="{A8060155-C159-4D99-9972-1E1B42A3C738}" srcId="{3BC73363-7327-42D6-AF4F-9A042B72DA33}" destId="{A10AE7B5-B5AB-4C77-977E-9F6BC70289A4}" srcOrd="4" destOrd="0" parTransId="{86AEA839-7CEA-44F5-9477-55BA36DB5D84}" sibTransId="{E7586067-228C-41FD-A424-773FF508D1A7}"/>
    <dgm:cxn modelId="{081CF78A-4186-4BE8-91E4-2F1922793C4A}" type="presOf" srcId="{47A34AAA-EBDD-4E3B-9725-4B4804D15D37}" destId="{64035C54-0E31-42A7-A9CA-46F127F8283D}" srcOrd="0" destOrd="0" presId="urn:microsoft.com/office/officeart/2005/8/layout/vList2"/>
    <dgm:cxn modelId="{30BFBD94-7789-4A06-B8C0-6FFDD305C61D}" type="presOf" srcId="{3BC73363-7327-42D6-AF4F-9A042B72DA33}" destId="{165C81C3-C1D8-4FC9-AE67-F8E04B548141}" srcOrd="0" destOrd="0" presId="urn:microsoft.com/office/officeart/2005/8/layout/vList2"/>
    <dgm:cxn modelId="{CCC16597-DEDE-4FB3-89C1-92BB6EFA8BE0}" type="presOf" srcId="{A6579566-8146-4537-BE96-627FA6B3F430}" destId="{125609EB-3802-4412-B1CC-80AA7FD108F6}" srcOrd="0" destOrd="0" presId="urn:microsoft.com/office/officeart/2005/8/layout/vList2"/>
    <dgm:cxn modelId="{B56759D6-D347-40EA-8C46-7CA55991EFBD}" type="presOf" srcId="{B52A3FE2-15FA-406B-AF86-F500CC870164}" destId="{0DEF52D9-96C0-42A0-A7FC-900C5CA467D2}" srcOrd="0" destOrd="0" presId="urn:microsoft.com/office/officeart/2005/8/layout/vList2"/>
    <dgm:cxn modelId="{4F6E2ED7-5387-4B1B-8567-ECC6E5BE6978}" srcId="{3BC73363-7327-42D6-AF4F-9A042B72DA33}" destId="{B52A3FE2-15FA-406B-AF86-F500CC870164}" srcOrd="1" destOrd="0" parTransId="{09B29634-9F52-4D31-BDEF-D474987ACC7F}" sibTransId="{B7BB9A53-0EBB-4B6F-8ACE-3A35BB5BAA34}"/>
    <dgm:cxn modelId="{D4F867EF-4DC0-415D-938D-2AD4CBC1C34C}" srcId="{3BC73363-7327-42D6-AF4F-9A042B72DA33}" destId="{A6579566-8146-4537-BE96-627FA6B3F430}" srcOrd="0" destOrd="0" parTransId="{E9884232-5A54-4D65-B9E4-B170D3D7BC6D}" sibTransId="{BD9EEB92-AC7F-4E8B-8B6D-2330B4E26E2F}"/>
    <dgm:cxn modelId="{FC16AAFB-0D30-41D5-ADFA-588C1FDEAF62}" type="presOf" srcId="{A10AE7B5-B5AB-4C77-977E-9F6BC70289A4}" destId="{2B12DAF4-2CBA-4520-912F-533AD584D1EC}" srcOrd="0" destOrd="0" presId="urn:microsoft.com/office/officeart/2005/8/layout/vList2"/>
    <dgm:cxn modelId="{A7FD4ACF-E87D-433A-9534-3F0EAF5A68FC}" type="presParOf" srcId="{165C81C3-C1D8-4FC9-AE67-F8E04B548141}" destId="{125609EB-3802-4412-B1CC-80AA7FD108F6}" srcOrd="0" destOrd="0" presId="urn:microsoft.com/office/officeart/2005/8/layout/vList2"/>
    <dgm:cxn modelId="{59E30A8E-7071-493C-A65F-448131D5F10D}" type="presParOf" srcId="{165C81C3-C1D8-4FC9-AE67-F8E04B548141}" destId="{8BDACF19-8A89-460C-810A-7F709A63743A}" srcOrd="1" destOrd="0" presId="urn:microsoft.com/office/officeart/2005/8/layout/vList2"/>
    <dgm:cxn modelId="{F47455A3-6468-46CB-AE2D-579A26552574}" type="presParOf" srcId="{165C81C3-C1D8-4FC9-AE67-F8E04B548141}" destId="{0DEF52D9-96C0-42A0-A7FC-900C5CA467D2}" srcOrd="2" destOrd="0" presId="urn:microsoft.com/office/officeart/2005/8/layout/vList2"/>
    <dgm:cxn modelId="{E54340F5-AE1D-4A06-A559-D3A5DA894C98}" type="presParOf" srcId="{165C81C3-C1D8-4FC9-AE67-F8E04B548141}" destId="{C4D7DA3F-071B-41C6-850D-835A70847309}" srcOrd="3" destOrd="0" presId="urn:microsoft.com/office/officeart/2005/8/layout/vList2"/>
    <dgm:cxn modelId="{27D36D06-38D9-4A09-84A6-9F4FCF1923B0}" type="presParOf" srcId="{165C81C3-C1D8-4FC9-AE67-F8E04B548141}" destId="{64035C54-0E31-42A7-A9CA-46F127F8283D}" srcOrd="4" destOrd="0" presId="urn:microsoft.com/office/officeart/2005/8/layout/vList2"/>
    <dgm:cxn modelId="{BF8D75E5-77DA-41B4-80D3-F658050A95BF}" type="presParOf" srcId="{165C81C3-C1D8-4FC9-AE67-F8E04B548141}" destId="{2C806126-D705-4C5C-B50B-1F794CB2E3FA}" srcOrd="5" destOrd="0" presId="urn:microsoft.com/office/officeart/2005/8/layout/vList2"/>
    <dgm:cxn modelId="{D56CC3E9-0141-4E8F-A90A-FB6DEF97A68C}" type="presParOf" srcId="{165C81C3-C1D8-4FC9-AE67-F8E04B548141}" destId="{55D5BFF0-FEDF-4EBC-BD65-2C51D0B530BC}" srcOrd="6" destOrd="0" presId="urn:microsoft.com/office/officeart/2005/8/layout/vList2"/>
    <dgm:cxn modelId="{5516F343-C31C-457B-896E-5F6AC15CA05D}" type="presParOf" srcId="{165C81C3-C1D8-4FC9-AE67-F8E04B548141}" destId="{CF9A18C6-B605-46C1-9B08-4048240E9E59}" srcOrd="7" destOrd="0" presId="urn:microsoft.com/office/officeart/2005/8/layout/vList2"/>
    <dgm:cxn modelId="{7698BC8B-1587-49E4-8049-89CF35D8C26A}" type="presParOf" srcId="{165C81C3-C1D8-4FC9-AE67-F8E04B548141}" destId="{2B12DAF4-2CBA-4520-912F-533AD584D1E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65F1FA5-4A8B-4974-B17B-4DCA2E3DED0E}" type="doc">
      <dgm:prSet loTypeId="urn:microsoft.com/office/officeart/2018/2/layout/IconLabel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8E9CEB9-88AC-4A32-AA14-6D81359C4D6F}">
      <dgm:prSet custT="1"/>
      <dgm:spPr/>
      <dgm:t>
        <a:bodyPr anchor="ctr"/>
        <a:lstStyle/>
        <a:p>
          <a:pPr>
            <a:lnSpc>
              <a:spcPct val="100000"/>
            </a:lnSpc>
          </a:pPr>
          <a:r>
            <a:rPr lang="en-US" sz="2400" b="1"/>
            <a:t>Allow time and space for your first responder to debrief and decompress</a:t>
          </a:r>
        </a:p>
      </dgm:t>
    </dgm:pt>
    <dgm:pt modelId="{4D929109-082C-418C-BD3F-65C04BE490AD}" type="parTrans" cxnId="{154AF0BC-8E33-4F76-9216-17E701A77292}">
      <dgm:prSet/>
      <dgm:spPr/>
      <dgm:t>
        <a:bodyPr/>
        <a:lstStyle/>
        <a:p>
          <a:endParaRPr lang="en-US"/>
        </a:p>
      </dgm:t>
    </dgm:pt>
    <dgm:pt modelId="{E9B5B9ED-5290-4C98-AE62-C0F91CA95959}" type="sibTrans" cxnId="{154AF0BC-8E33-4F76-9216-17E701A77292}">
      <dgm:prSet/>
      <dgm:spPr/>
      <dgm:t>
        <a:bodyPr/>
        <a:lstStyle/>
        <a:p>
          <a:endParaRPr lang="en-US"/>
        </a:p>
      </dgm:t>
    </dgm:pt>
    <dgm:pt modelId="{0C2CC932-E9D9-4DF6-A124-98C228B26D15}">
      <dgm:prSet custT="1"/>
      <dgm:spPr/>
      <dgm:t>
        <a:bodyPr anchor="ctr"/>
        <a:lstStyle/>
        <a:p>
          <a:pPr>
            <a:lnSpc>
              <a:spcPct val="100000"/>
            </a:lnSpc>
          </a:pPr>
          <a:r>
            <a:rPr lang="en-US" sz="2400" b="1"/>
            <a:t>Be emotionally attuned to your partner</a:t>
          </a:r>
        </a:p>
      </dgm:t>
    </dgm:pt>
    <dgm:pt modelId="{5BF019E7-06F3-4A7F-9275-011BC0B9CDE9}" type="parTrans" cxnId="{519A96C1-33B2-4824-8710-F91A4287BD6F}">
      <dgm:prSet/>
      <dgm:spPr/>
      <dgm:t>
        <a:bodyPr/>
        <a:lstStyle/>
        <a:p>
          <a:endParaRPr lang="en-US"/>
        </a:p>
      </dgm:t>
    </dgm:pt>
    <dgm:pt modelId="{341B3942-E1D0-45CD-861F-18C3F51125DA}" type="sibTrans" cxnId="{519A96C1-33B2-4824-8710-F91A4287BD6F}">
      <dgm:prSet/>
      <dgm:spPr/>
      <dgm:t>
        <a:bodyPr/>
        <a:lstStyle/>
        <a:p>
          <a:endParaRPr lang="en-US"/>
        </a:p>
      </dgm:t>
    </dgm:pt>
    <dgm:pt modelId="{4AB8A2E3-3860-409F-9402-66F1AACE2F7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/>
            <a:t>Create a supportive and emotionally safe home environment</a:t>
          </a:r>
        </a:p>
      </dgm:t>
    </dgm:pt>
    <dgm:pt modelId="{A8CFDF88-EBF1-4AF3-9F64-326038295593}" type="parTrans" cxnId="{84EC1369-C1D7-4BCC-AA51-85AC9C430796}">
      <dgm:prSet/>
      <dgm:spPr/>
      <dgm:t>
        <a:bodyPr/>
        <a:lstStyle/>
        <a:p>
          <a:endParaRPr lang="en-US"/>
        </a:p>
      </dgm:t>
    </dgm:pt>
    <dgm:pt modelId="{6A830BC1-0A0C-49B1-B1F8-051F759A1EC9}" type="sibTrans" cxnId="{84EC1369-C1D7-4BCC-AA51-85AC9C430796}">
      <dgm:prSet/>
      <dgm:spPr/>
      <dgm:t>
        <a:bodyPr/>
        <a:lstStyle/>
        <a:p>
          <a:endParaRPr lang="en-US"/>
        </a:p>
      </dgm:t>
    </dgm:pt>
    <dgm:pt modelId="{28276E43-D9B7-4230-A97A-AABF524D9D9E}" type="pres">
      <dgm:prSet presAssocID="{A65F1FA5-4A8B-4974-B17B-4DCA2E3DED0E}" presName="root" presStyleCnt="0">
        <dgm:presLayoutVars>
          <dgm:dir/>
          <dgm:resizeHandles val="exact"/>
        </dgm:presLayoutVars>
      </dgm:prSet>
      <dgm:spPr/>
    </dgm:pt>
    <dgm:pt modelId="{EF909EBB-54A7-4CAA-9FC7-C6A5A93FE2DB}" type="pres">
      <dgm:prSet presAssocID="{A8E9CEB9-88AC-4A32-AA14-6D81359C4D6F}" presName="compNode" presStyleCnt="0"/>
      <dgm:spPr/>
    </dgm:pt>
    <dgm:pt modelId="{70C06169-52A9-46F8-87D9-981F1E5CE931}" type="pres">
      <dgm:prSet presAssocID="{A8E9CEB9-88AC-4A32-AA14-6D81359C4D6F}" presName="iconRect" presStyleLbl="node1" presStyleIdx="0" presStyleCnt="3" custLinFactNeighborY="113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"/>
        </a:ext>
      </dgm:extLst>
    </dgm:pt>
    <dgm:pt modelId="{3854F534-CF98-491B-B952-4799DFF2A2FD}" type="pres">
      <dgm:prSet presAssocID="{A8E9CEB9-88AC-4A32-AA14-6D81359C4D6F}" presName="spaceRect" presStyleCnt="0"/>
      <dgm:spPr/>
    </dgm:pt>
    <dgm:pt modelId="{6551545B-86E0-480A-B00B-3500B226524F}" type="pres">
      <dgm:prSet presAssocID="{A8E9CEB9-88AC-4A32-AA14-6D81359C4D6F}" presName="textRect" presStyleLbl="revTx" presStyleIdx="0" presStyleCnt="3" custScaleY="100730" custLinFactNeighborY="-26922">
        <dgm:presLayoutVars>
          <dgm:chMax val="1"/>
          <dgm:chPref val="1"/>
        </dgm:presLayoutVars>
      </dgm:prSet>
      <dgm:spPr/>
    </dgm:pt>
    <dgm:pt modelId="{30C10B36-0950-4D05-93DB-D3C68F284821}" type="pres">
      <dgm:prSet presAssocID="{E9B5B9ED-5290-4C98-AE62-C0F91CA95959}" presName="sibTrans" presStyleCnt="0"/>
      <dgm:spPr/>
    </dgm:pt>
    <dgm:pt modelId="{C2E0688A-C3FF-474C-B7FF-6F0A867D3BFF}" type="pres">
      <dgm:prSet presAssocID="{0C2CC932-E9D9-4DF6-A124-98C228B26D15}" presName="compNode" presStyleCnt="0"/>
      <dgm:spPr/>
    </dgm:pt>
    <dgm:pt modelId="{48B902D4-656A-46F6-9D79-0BFB7FDD054E}" type="pres">
      <dgm:prSet presAssocID="{0C2CC932-E9D9-4DF6-A124-98C228B26D1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DB2DE76F-9EB0-4D29-A55F-92BD4D7CB169}" type="pres">
      <dgm:prSet presAssocID="{0C2CC932-E9D9-4DF6-A124-98C228B26D15}" presName="spaceRect" presStyleCnt="0"/>
      <dgm:spPr/>
    </dgm:pt>
    <dgm:pt modelId="{96E54C88-DD09-411D-A92C-19D8D4F74EA3}" type="pres">
      <dgm:prSet presAssocID="{0C2CC932-E9D9-4DF6-A124-98C228B26D15}" presName="textRect" presStyleLbl="revTx" presStyleIdx="1" presStyleCnt="3" custLinFactNeighborX="268" custLinFactNeighborY="-25879">
        <dgm:presLayoutVars>
          <dgm:chMax val="1"/>
          <dgm:chPref val="1"/>
        </dgm:presLayoutVars>
      </dgm:prSet>
      <dgm:spPr/>
    </dgm:pt>
    <dgm:pt modelId="{90D0CD1E-F3E1-4DF4-89BD-764F6AD35392}" type="pres">
      <dgm:prSet presAssocID="{341B3942-E1D0-45CD-861F-18C3F51125DA}" presName="sibTrans" presStyleCnt="0"/>
      <dgm:spPr/>
    </dgm:pt>
    <dgm:pt modelId="{74B71C87-1BD2-41F1-95F7-E00DEA2F8E76}" type="pres">
      <dgm:prSet presAssocID="{4AB8A2E3-3860-409F-9402-66F1AACE2F7C}" presName="compNode" presStyleCnt="0"/>
      <dgm:spPr/>
    </dgm:pt>
    <dgm:pt modelId="{468711E5-9179-43FC-A3E6-33B1BA3AD16F}" type="pres">
      <dgm:prSet presAssocID="{4AB8A2E3-3860-409F-9402-66F1AACE2F7C}" presName="iconRect" presStyleLbl="node1" presStyleIdx="2" presStyleCnt="3" custLinFactNeighborX="13864" custLinFactNeighborY="534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A8D91770-DA3A-428D-B761-9E34EA053D69}" type="pres">
      <dgm:prSet presAssocID="{4AB8A2E3-3860-409F-9402-66F1AACE2F7C}" presName="spaceRect" presStyleCnt="0"/>
      <dgm:spPr/>
    </dgm:pt>
    <dgm:pt modelId="{77F8503F-76A2-4E7A-87D9-C3D15B0E46C9}" type="pres">
      <dgm:prSet presAssocID="{4AB8A2E3-3860-409F-9402-66F1AACE2F7C}" presName="textRect" presStyleLbl="revTx" presStyleIdx="2" presStyleCnt="3" custLinFactNeighborX="2887" custLinFactNeighborY="-18553">
        <dgm:presLayoutVars>
          <dgm:chMax val="1"/>
          <dgm:chPref val="1"/>
        </dgm:presLayoutVars>
      </dgm:prSet>
      <dgm:spPr/>
    </dgm:pt>
  </dgm:ptLst>
  <dgm:cxnLst>
    <dgm:cxn modelId="{316ADC16-9868-4989-AC0E-9D8E906541FE}" type="presOf" srcId="{0C2CC932-E9D9-4DF6-A124-98C228B26D15}" destId="{96E54C88-DD09-411D-A92C-19D8D4F74EA3}" srcOrd="0" destOrd="0" presId="urn:microsoft.com/office/officeart/2018/2/layout/IconLabelList"/>
    <dgm:cxn modelId="{60D3395E-A21B-4AC0-AAFE-8119B8A82449}" type="presOf" srcId="{4AB8A2E3-3860-409F-9402-66F1AACE2F7C}" destId="{77F8503F-76A2-4E7A-87D9-C3D15B0E46C9}" srcOrd="0" destOrd="0" presId="urn:microsoft.com/office/officeart/2018/2/layout/IconLabelList"/>
    <dgm:cxn modelId="{84EC1369-C1D7-4BCC-AA51-85AC9C430796}" srcId="{A65F1FA5-4A8B-4974-B17B-4DCA2E3DED0E}" destId="{4AB8A2E3-3860-409F-9402-66F1AACE2F7C}" srcOrd="2" destOrd="0" parTransId="{A8CFDF88-EBF1-4AF3-9F64-326038295593}" sibTransId="{6A830BC1-0A0C-49B1-B1F8-051F759A1EC9}"/>
    <dgm:cxn modelId="{7EB3DB90-0F1D-4DA8-80B7-BBD99D980B65}" type="presOf" srcId="{A65F1FA5-4A8B-4974-B17B-4DCA2E3DED0E}" destId="{28276E43-D9B7-4230-A97A-AABF524D9D9E}" srcOrd="0" destOrd="0" presId="urn:microsoft.com/office/officeart/2018/2/layout/IconLabelList"/>
    <dgm:cxn modelId="{154AF0BC-8E33-4F76-9216-17E701A77292}" srcId="{A65F1FA5-4A8B-4974-B17B-4DCA2E3DED0E}" destId="{A8E9CEB9-88AC-4A32-AA14-6D81359C4D6F}" srcOrd="0" destOrd="0" parTransId="{4D929109-082C-418C-BD3F-65C04BE490AD}" sibTransId="{E9B5B9ED-5290-4C98-AE62-C0F91CA95959}"/>
    <dgm:cxn modelId="{519A96C1-33B2-4824-8710-F91A4287BD6F}" srcId="{A65F1FA5-4A8B-4974-B17B-4DCA2E3DED0E}" destId="{0C2CC932-E9D9-4DF6-A124-98C228B26D15}" srcOrd="1" destOrd="0" parTransId="{5BF019E7-06F3-4A7F-9275-011BC0B9CDE9}" sibTransId="{341B3942-E1D0-45CD-861F-18C3F51125DA}"/>
    <dgm:cxn modelId="{0A7736F7-5D13-41BA-A706-F59AFCB68EE9}" type="presOf" srcId="{A8E9CEB9-88AC-4A32-AA14-6D81359C4D6F}" destId="{6551545B-86E0-480A-B00B-3500B226524F}" srcOrd="0" destOrd="0" presId="urn:microsoft.com/office/officeart/2018/2/layout/IconLabelList"/>
    <dgm:cxn modelId="{111EF885-F45B-47AD-AF1A-7AEFF2C203D3}" type="presParOf" srcId="{28276E43-D9B7-4230-A97A-AABF524D9D9E}" destId="{EF909EBB-54A7-4CAA-9FC7-C6A5A93FE2DB}" srcOrd="0" destOrd="0" presId="urn:microsoft.com/office/officeart/2018/2/layout/IconLabelList"/>
    <dgm:cxn modelId="{3F69D48A-6F3C-4D26-985B-906898E794E0}" type="presParOf" srcId="{EF909EBB-54A7-4CAA-9FC7-C6A5A93FE2DB}" destId="{70C06169-52A9-46F8-87D9-981F1E5CE931}" srcOrd="0" destOrd="0" presId="urn:microsoft.com/office/officeart/2018/2/layout/IconLabelList"/>
    <dgm:cxn modelId="{FC903975-BCEB-4D15-9C28-01F2C7CF5FCD}" type="presParOf" srcId="{EF909EBB-54A7-4CAA-9FC7-C6A5A93FE2DB}" destId="{3854F534-CF98-491B-B952-4799DFF2A2FD}" srcOrd="1" destOrd="0" presId="urn:microsoft.com/office/officeart/2018/2/layout/IconLabelList"/>
    <dgm:cxn modelId="{E4603551-2DBD-4CE1-AFF2-3888191C4E12}" type="presParOf" srcId="{EF909EBB-54A7-4CAA-9FC7-C6A5A93FE2DB}" destId="{6551545B-86E0-480A-B00B-3500B226524F}" srcOrd="2" destOrd="0" presId="urn:microsoft.com/office/officeart/2018/2/layout/IconLabelList"/>
    <dgm:cxn modelId="{2723F66A-4967-42F6-B2E3-7387D0DC7156}" type="presParOf" srcId="{28276E43-D9B7-4230-A97A-AABF524D9D9E}" destId="{30C10B36-0950-4D05-93DB-D3C68F284821}" srcOrd="1" destOrd="0" presId="urn:microsoft.com/office/officeart/2018/2/layout/IconLabelList"/>
    <dgm:cxn modelId="{6DB7F011-A0C0-4EEE-A2D5-031A6088C051}" type="presParOf" srcId="{28276E43-D9B7-4230-A97A-AABF524D9D9E}" destId="{C2E0688A-C3FF-474C-B7FF-6F0A867D3BFF}" srcOrd="2" destOrd="0" presId="urn:microsoft.com/office/officeart/2018/2/layout/IconLabelList"/>
    <dgm:cxn modelId="{A7E5FCBF-F495-4419-B73C-D13A58500011}" type="presParOf" srcId="{C2E0688A-C3FF-474C-B7FF-6F0A867D3BFF}" destId="{48B902D4-656A-46F6-9D79-0BFB7FDD054E}" srcOrd="0" destOrd="0" presId="urn:microsoft.com/office/officeart/2018/2/layout/IconLabelList"/>
    <dgm:cxn modelId="{AAF25D71-DC01-48EF-B41A-AB6EF2DED8DC}" type="presParOf" srcId="{C2E0688A-C3FF-474C-B7FF-6F0A867D3BFF}" destId="{DB2DE76F-9EB0-4D29-A55F-92BD4D7CB169}" srcOrd="1" destOrd="0" presId="urn:microsoft.com/office/officeart/2018/2/layout/IconLabelList"/>
    <dgm:cxn modelId="{BA800366-EDFA-49C3-A9B0-B7D390B1969A}" type="presParOf" srcId="{C2E0688A-C3FF-474C-B7FF-6F0A867D3BFF}" destId="{96E54C88-DD09-411D-A92C-19D8D4F74EA3}" srcOrd="2" destOrd="0" presId="urn:microsoft.com/office/officeart/2018/2/layout/IconLabelList"/>
    <dgm:cxn modelId="{1756550A-5074-4D04-95F6-A54CC7664367}" type="presParOf" srcId="{28276E43-D9B7-4230-A97A-AABF524D9D9E}" destId="{90D0CD1E-F3E1-4DF4-89BD-764F6AD35392}" srcOrd="3" destOrd="0" presId="urn:microsoft.com/office/officeart/2018/2/layout/IconLabelList"/>
    <dgm:cxn modelId="{D7C3B6CE-1DB9-436C-9D00-E8F8E95A3231}" type="presParOf" srcId="{28276E43-D9B7-4230-A97A-AABF524D9D9E}" destId="{74B71C87-1BD2-41F1-95F7-E00DEA2F8E76}" srcOrd="4" destOrd="0" presId="urn:microsoft.com/office/officeart/2018/2/layout/IconLabelList"/>
    <dgm:cxn modelId="{2080C53A-789A-4C5D-8E29-F52D877D200A}" type="presParOf" srcId="{74B71C87-1BD2-41F1-95F7-E00DEA2F8E76}" destId="{468711E5-9179-43FC-A3E6-33B1BA3AD16F}" srcOrd="0" destOrd="0" presId="urn:microsoft.com/office/officeart/2018/2/layout/IconLabelList"/>
    <dgm:cxn modelId="{26169394-99E8-4574-BF84-CF1C7C598445}" type="presParOf" srcId="{74B71C87-1BD2-41F1-95F7-E00DEA2F8E76}" destId="{A8D91770-DA3A-428D-B761-9E34EA053D69}" srcOrd="1" destOrd="0" presId="urn:microsoft.com/office/officeart/2018/2/layout/IconLabelList"/>
    <dgm:cxn modelId="{DAD864C0-51CC-491C-B9D5-4F0B51A4A316}" type="presParOf" srcId="{74B71C87-1BD2-41F1-95F7-E00DEA2F8E76}" destId="{77F8503F-76A2-4E7A-87D9-C3D15B0E46C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5D7ED1-A350-4A68-9977-1052E9697857}">
      <dsp:nvSpPr>
        <dsp:cNvPr id="0" name=""/>
        <dsp:cNvSpPr/>
      </dsp:nvSpPr>
      <dsp:spPr>
        <a:xfrm>
          <a:off x="1440257" y="561"/>
          <a:ext cx="8412106" cy="7305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218" tIns="185571" rIns="163218" bIns="18557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alibri"/>
              <a:ea typeface="Calibri"/>
              <a:cs typeface="Calibri"/>
            </a:rPr>
            <a:t>Understand insights and challenges of first responder community</a:t>
          </a:r>
        </a:p>
      </dsp:txBody>
      <dsp:txXfrm>
        <a:off x="1440257" y="561"/>
        <a:ext cx="8412106" cy="730595"/>
      </dsp:txXfrm>
    </dsp:sp>
    <dsp:sp modelId="{A54F7DAE-8921-409A-8D1A-D2B66D1A8140}">
      <dsp:nvSpPr>
        <dsp:cNvPr id="0" name=""/>
        <dsp:cNvSpPr/>
      </dsp:nvSpPr>
      <dsp:spPr>
        <a:xfrm>
          <a:off x="662768" y="561"/>
          <a:ext cx="777488" cy="730595"/>
        </a:xfrm>
        <a:prstGeom prst="rect">
          <a:avLst/>
        </a:prstGeom>
        <a:solidFill>
          <a:srgbClr val="AEBAB3"/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85" tIns="72167" rIns="111285" bIns="72167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tx1"/>
              </a:solidFill>
              <a:latin typeface="Calibri"/>
              <a:ea typeface="Calibri"/>
              <a:cs typeface="Calibri"/>
            </a:rPr>
            <a:t>1</a:t>
          </a:r>
        </a:p>
      </dsp:txBody>
      <dsp:txXfrm>
        <a:off x="662768" y="561"/>
        <a:ext cx="777488" cy="730595"/>
      </dsp:txXfrm>
    </dsp:sp>
    <dsp:sp modelId="{26DF001F-2523-4F01-AAB0-47D1C3177D93}">
      <dsp:nvSpPr>
        <dsp:cNvPr id="0" name=""/>
        <dsp:cNvSpPr/>
      </dsp:nvSpPr>
      <dsp:spPr>
        <a:xfrm>
          <a:off x="1440257" y="774992"/>
          <a:ext cx="8412106" cy="730595"/>
        </a:xfrm>
        <a:prstGeom prst="rect">
          <a:avLst/>
        </a:prstGeom>
        <a:solidFill>
          <a:schemeClr val="accent2">
            <a:hueOff val="3511"/>
            <a:satOff val="87"/>
            <a:lumOff val="-3020"/>
            <a:alphaOff val="0"/>
          </a:schemeClr>
        </a:solidFill>
        <a:ln w="9525" cap="flat" cmpd="sng" algn="ctr">
          <a:solidFill>
            <a:schemeClr val="accent2">
              <a:hueOff val="3511"/>
              <a:satOff val="87"/>
              <a:lumOff val="-302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218" tIns="185571" rIns="163218" bIns="185571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alibri"/>
              <a:ea typeface="Calibri"/>
              <a:cs typeface="Calibri"/>
            </a:rPr>
            <a:t>Learn to recognize the signs and impact of stress and trauma on your family</a:t>
          </a:r>
        </a:p>
      </dsp:txBody>
      <dsp:txXfrm>
        <a:off x="1440257" y="774992"/>
        <a:ext cx="8412106" cy="730595"/>
      </dsp:txXfrm>
    </dsp:sp>
    <dsp:sp modelId="{012A6E01-BC4B-4128-8104-BF9462BC39E9}">
      <dsp:nvSpPr>
        <dsp:cNvPr id="0" name=""/>
        <dsp:cNvSpPr/>
      </dsp:nvSpPr>
      <dsp:spPr>
        <a:xfrm>
          <a:off x="662768" y="774992"/>
          <a:ext cx="777488" cy="730595"/>
        </a:xfrm>
        <a:prstGeom prst="rect">
          <a:avLst/>
        </a:prstGeom>
        <a:solidFill>
          <a:srgbClr val="AEBAB3"/>
        </a:solidFill>
        <a:ln w="9525" cap="flat" cmpd="sng" algn="ctr">
          <a:solidFill>
            <a:schemeClr val="accent2">
              <a:hueOff val="3511"/>
              <a:satOff val="87"/>
              <a:lumOff val="-302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85" tIns="72167" rIns="111285" bIns="72167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tx1"/>
              </a:solidFill>
              <a:latin typeface="Calibri"/>
              <a:ea typeface="Calibri"/>
              <a:cs typeface="Calibri"/>
            </a:rPr>
            <a:t>2</a:t>
          </a:r>
        </a:p>
      </dsp:txBody>
      <dsp:txXfrm>
        <a:off x="662768" y="774992"/>
        <a:ext cx="777488" cy="730595"/>
      </dsp:txXfrm>
    </dsp:sp>
    <dsp:sp modelId="{76FDFEE2-9465-4A56-AE28-E2B4D664FBA5}">
      <dsp:nvSpPr>
        <dsp:cNvPr id="0" name=""/>
        <dsp:cNvSpPr/>
      </dsp:nvSpPr>
      <dsp:spPr>
        <a:xfrm>
          <a:off x="1440257" y="1549423"/>
          <a:ext cx="8412106" cy="730595"/>
        </a:xfrm>
        <a:prstGeom prst="rect">
          <a:avLst/>
        </a:prstGeom>
        <a:solidFill>
          <a:schemeClr val="accent2">
            <a:hueOff val="7022"/>
            <a:satOff val="173"/>
            <a:lumOff val="-6040"/>
            <a:alphaOff val="0"/>
          </a:schemeClr>
        </a:solidFill>
        <a:ln w="9525" cap="flat" cmpd="sng" algn="ctr">
          <a:solidFill>
            <a:schemeClr val="accent2">
              <a:hueOff val="7022"/>
              <a:satOff val="173"/>
              <a:lumOff val="-604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218" tIns="185571" rIns="163218" bIns="18557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alibri"/>
              <a:ea typeface="Calibri"/>
              <a:cs typeface="Calibri"/>
            </a:rPr>
            <a:t>Identify best practices for supporting first responders</a:t>
          </a:r>
        </a:p>
      </dsp:txBody>
      <dsp:txXfrm>
        <a:off x="1440257" y="1549423"/>
        <a:ext cx="8412106" cy="730595"/>
      </dsp:txXfrm>
    </dsp:sp>
    <dsp:sp modelId="{F4FFA326-625A-43F3-B654-023D1B22E041}">
      <dsp:nvSpPr>
        <dsp:cNvPr id="0" name=""/>
        <dsp:cNvSpPr/>
      </dsp:nvSpPr>
      <dsp:spPr>
        <a:xfrm>
          <a:off x="662768" y="1549423"/>
          <a:ext cx="777488" cy="730595"/>
        </a:xfrm>
        <a:prstGeom prst="rect">
          <a:avLst/>
        </a:prstGeom>
        <a:solidFill>
          <a:srgbClr val="AEBAB3"/>
        </a:solidFill>
        <a:ln w="9525" cap="flat" cmpd="sng" algn="ctr">
          <a:solidFill>
            <a:schemeClr val="accent2">
              <a:hueOff val="7022"/>
              <a:satOff val="173"/>
              <a:lumOff val="-604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85" tIns="72167" rIns="111285" bIns="72167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tx1"/>
              </a:solidFill>
              <a:latin typeface="Calibri"/>
              <a:ea typeface="Calibri"/>
              <a:cs typeface="Calibri"/>
            </a:rPr>
            <a:t>3</a:t>
          </a:r>
        </a:p>
      </dsp:txBody>
      <dsp:txXfrm>
        <a:off x="662768" y="1549423"/>
        <a:ext cx="777488" cy="730595"/>
      </dsp:txXfrm>
    </dsp:sp>
    <dsp:sp modelId="{97BC93DF-F432-41EA-A6B9-9202434C38A4}">
      <dsp:nvSpPr>
        <dsp:cNvPr id="0" name=""/>
        <dsp:cNvSpPr/>
      </dsp:nvSpPr>
      <dsp:spPr>
        <a:xfrm>
          <a:off x="1440257" y="2323854"/>
          <a:ext cx="8412106" cy="730595"/>
        </a:xfrm>
        <a:prstGeom prst="rect">
          <a:avLst/>
        </a:prstGeom>
        <a:solidFill>
          <a:schemeClr val="accent2">
            <a:hueOff val="10533"/>
            <a:satOff val="260"/>
            <a:lumOff val="-9059"/>
            <a:alphaOff val="0"/>
          </a:schemeClr>
        </a:solidFill>
        <a:ln w="9525" cap="flat" cmpd="sng" algn="ctr">
          <a:solidFill>
            <a:schemeClr val="accent2">
              <a:hueOff val="10533"/>
              <a:satOff val="260"/>
              <a:lumOff val="-905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218" tIns="185571" rIns="163218" bIns="18557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alibri"/>
              <a:ea typeface="Calibri"/>
              <a:cs typeface="Calibri"/>
            </a:rPr>
            <a:t>Learn communication and coping strategies to build a resilient relationship</a:t>
          </a:r>
        </a:p>
      </dsp:txBody>
      <dsp:txXfrm>
        <a:off x="1440257" y="2323854"/>
        <a:ext cx="8412106" cy="730595"/>
      </dsp:txXfrm>
    </dsp:sp>
    <dsp:sp modelId="{9A73E782-3728-49A3-B89A-EBED1DD52B5F}">
      <dsp:nvSpPr>
        <dsp:cNvPr id="0" name=""/>
        <dsp:cNvSpPr/>
      </dsp:nvSpPr>
      <dsp:spPr>
        <a:xfrm>
          <a:off x="662768" y="2323854"/>
          <a:ext cx="777488" cy="730595"/>
        </a:xfrm>
        <a:prstGeom prst="rect">
          <a:avLst/>
        </a:prstGeom>
        <a:solidFill>
          <a:srgbClr val="AEBAB3"/>
        </a:solidFill>
        <a:ln w="9525" cap="flat" cmpd="sng" algn="ctr">
          <a:solidFill>
            <a:schemeClr val="accent2">
              <a:hueOff val="10533"/>
              <a:satOff val="260"/>
              <a:lumOff val="-905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85" tIns="72167" rIns="111285" bIns="72167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tx1"/>
              </a:solidFill>
              <a:latin typeface="Calibri"/>
              <a:ea typeface="Calibri"/>
              <a:cs typeface="Calibri"/>
            </a:rPr>
            <a:t>4</a:t>
          </a:r>
        </a:p>
      </dsp:txBody>
      <dsp:txXfrm>
        <a:off x="662768" y="2323854"/>
        <a:ext cx="777488" cy="730595"/>
      </dsp:txXfrm>
    </dsp:sp>
    <dsp:sp modelId="{EC010E45-9CDE-4FFD-AC52-D088EB72987D}">
      <dsp:nvSpPr>
        <dsp:cNvPr id="0" name=""/>
        <dsp:cNvSpPr/>
      </dsp:nvSpPr>
      <dsp:spPr>
        <a:xfrm>
          <a:off x="1440257" y="3098285"/>
          <a:ext cx="8412106" cy="730595"/>
        </a:xfrm>
        <a:prstGeom prst="rect">
          <a:avLst/>
        </a:prstGeom>
        <a:solidFill>
          <a:schemeClr val="accent2">
            <a:hueOff val="14043"/>
            <a:satOff val="346"/>
            <a:lumOff val="-12079"/>
            <a:alphaOff val="0"/>
          </a:schemeClr>
        </a:solidFill>
        <a:ln w="9525" cap="flat" cmpd="sng" algn="ctr">
          <a:solidFill>
            <a:schemeClr val="accent2">
              <a:hueOff val="14043"/>
              <a:satOff val="346"/>
              <a:lumOff val="-1207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218" tIns="185571" rIns="163218" bIns="18557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alibri"/>
              <a:ea typeface="Calibri"/>
              <a:cs typeface="Calibri"/>
            </a:rPr>
            <a:t>Implement self-care practices into your personal lives </a:t>
          </a:r>
        </a:p>
      </dsp:txBody>
      <dsp:txXfrm>
        <a:off x="1440257" y="3098285"/>
        <a:ext cx="8412106" cy="730595"/>
      </dsp:txXfrm>
    </dsp:sp>
    <dsp:sp modelId="{67DC1239-2C62-4105-BF57-456140A10ABB}">
      <dsp:nvSpPr>
        <dsp:cNvPr id="0" name=""/>
        <dsp:cNvSpPr/>
      </dsp:nvSpPr>
      <dsp:spPr>
        <a:xfrm>
          <a:off x="662768" y="3098285"/>
          <a:ext cx="777488" cy="730595"/>
        </a:xfrm>
        <a:prstGeom prst="rect">
          <a:avLst/>
        </a:prstGeom>
        <a:solidFill>
          <a:srgbClr val="AEBAB3"/>
        </a:solidFill>
        <a:ln w="9525" cap="flat" cmpd="sng" algn="ctr">
          <a:solidFill>
            <a:schemeClr val="accent2">
              <a:hueOff val="14043"/>
              <a:satOff val="346"/>
              <a:lumOff val="-1207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85" tIns="72167" rIns="111285" bIns="72167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tx1"/>
              </a:solidFill>
              <a:latin typeface="Calibri"/>
              <a:ea typeface="Calibri"/>
              <a:cs typeface="Calibri"/>
            </a:rPr>
            <a:t>5</a:t>
          </a:r>
        </a:p>
      </dsp:txBody>
      <dsp:txXfrm>
        <a:off x="662768" y="3098285"/>
        <a:ext cx="777488" cy="730595"/>
      </dsp:txXfrm>
    </dsp:sp>
    <dsp:sp modelId="{D88F6CD2-7B7E-4A18-B90E-BE78D07F2506}">
      <dsp:nvSpPr>
        <dsp:cNvPr id="0" name=""/>
        <dsp:cNvSpPr/>
      </dsp:nvSpPr>
      <dsp:spPr>
        <a:xfrm>
          <a:off x="1440257" y="3872715"/>
          <a:ext cx="8412106" cy="730595"/>
        </a:xfrm>
        <a:prstGeom prst="rect">
          <a:avLst/>
        </a:prstGeom>
        <a:solidFill>
          <a:schemeClr val="accent2">
            <a:hueOff val="17554"/>
            <a:satOff val="433"/>
            <a:lumOff val="-15099"/>
            <a:alphaOff val="0"/>
          </a:schemeClr>
        </a:solidFill>
        <a:ln w="9525" cap="flat" cmpd="sng" algn="ctr">
          <a:solidFill>
            <a:schemeClr val="accent2">
              <a:hueOff val="17554"/>
              <a:satOff val="433"/>
              <a:lumOff val="-1509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218" tIns="185571" rIns="163218" bIns="18557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alibri"/>
              <a:ea typeface="Calibri"/>
              <a:cs typeface="Calibri"/>
            </a:rPr>
            <a:t>Recognize the resources available to first responder families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440257" y="3872715"/>
        <a:ext cx="8412106" cy="730595"/>
      </dsp:txXfrm>
    </dsp:sp>
    <dsp:sp modelId="{08AA10A4-E538-441F-9428-C96BA45687DF}">
      <dsp:nvSpPr>
        <dsp:cNvPr id="0" name=""/>
        <dsp:cNvSpPr/>
      </dsp:nvSpPr>
      <dsp:spPr>
        <a:xfrm>
          <a:off x="662768" y="3872715"/>
          <a:ext cx="777488" cy="730595"/>
        </a:xfrm>
        <a:prstGeom prst="rect">
          <a:avLst/>
        </a:prstGeom>
        <a:solidFill>
          <a:srgbClr val="AEBAB3"/>
        </a:solidFill>
        <a:ln w="9525" cap="flat" cmpd="sng" algn="ctr">
          <a:solidFill>
            <a:schemeClr val="accent2">
              <a:hueOff val="17554"/>
              <a:satOff val="433"/>
              <a:lumOff val="-1509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85" tIns="72167" rIns="111285" bIns="72167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tx1"/>
              </a:solidFill>
              <a:latin typeface="Calibri"/>
              <a:ea typeface="Calibri"/>
              <a:cs typeface="Calibri"/>
            </a:rPr>
            <a:t>6</a:t>
          </a:r>
        </a:p>
      </dsp:txBody>
      <dsp:txXfrm>
        <a:off x="662768" y="3872715"/>
        <a:ext cx="777488" cy="73059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819953-97B9-4E65-9174-2B9D905D98E5}">
      <dsp:nvSpPr>
        <dsp:cNvPr id="0" name=""/>
        <dsp:cNvSpPr/>
      </dsp:nvSpPr>
      <dsp:spPr>
        <a:xfrm>
          <a:off x="1902637" y="2067"/>
          <a:ext cx="7610548" cy="10708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666" tIns="272008" rIns="147666" bIns="27200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tx1"/>
              </a:solidFill>
              <a:latin typeface="Calibri"/>
              <a:ea typeface="Calibri"/>
              <a:cs typeface="Calibri"/>
            </a:rPr>
            <a:t>Let them share their experiences when they are ready without judgement</a:t>
          </a:r>
          <a:endParaRPr lang="en-US" sz="2000" b="1" kern="1200" dirty="0">
            <a:solidFill>
              <a:schemeClr val="tx1"/>
            </a:solidFill>
            <a:latin typeface="Calibri"/>
            <a:ea typeface="Calibri"/>
            <a:cs typeface="Calibri"/>
          </a:endParaRPr>
        </a:p>
      </dsp:txBody>
      <dsp:txXfrm>
        <a:off x="1902637" y="2067"/>
        <a:ext cx="7610548" cy="1070896"/>
      </dsp:txXfrm>
    </dsp:sp>
    <dsp:sp modelId="{A8A417EB-0214-4793-B9A7-0CD78AF4AB1D}">
      <dsp:nvSpPr>
        <dsp:cNvPr id="0" name=""/>
        <dsp:cNvSpPr/>
      </dsp:nvSpPr>
      <dsp:spPr>
        <a:xfrm>
          <a:off x="0" y="2067"/>
          <a:ext cx="1902637" cy="1070896"/>
        </a:xfrm>
        <a:prstGeom prst="rect">
          <a:avLst/>
        </a:prstGeom>
        <a:solidFill>
          <a:schemeClr val="accent1">
            <a:lumMod val="5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1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681" tIns="105781" rIns="100681" bIns="10578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  <a:effectLst/>
              <a:latin typeface="Calibri"/>
              <a:ea typeface="Calibri"/>
              <a:cs typeface="Calibri"/>
            </a:rPr>
            <a:t>Encourage Communication </a:t>
          </a:r>
          <a:endParaRPr lang="en-US" sz="2000" b="1" kern="1200" dirty="0">
            <a:solidFill>
              <a:schemeClr val="bg1"/>
            </a:solidFill>
            <a:effectLst/>
            <a:latin typeface="Calibri"/>
            <a:ea typeface="Calibri"/>
            <a:cs typeface="Calibri"/>
          </a:endParaRPr>
        </a:p>
      </dsp:txBody>
      <dsp:txXfrm>
        <a:off x="0" y="2067"/>
        <a:ext cx="1902637" cy="1070896"/>
      </dsp:txXfrm>
    </dsp:sp>
    <dsp:sp modelId="{0ED26A28-EEA2-4555-9400-2D86C4B61D5C}">
      <dsp:nvSpPr>
        <dsp:cNvPr id="0" name=""/>
        <dsp:cNvSpPr/>
      </dsp:nvSpPr>
      <dsp:spPr>
        <a:xfrm>
          <a:off x="1902637" y="1137217"/>
          <a:ext cx="7610548" cy="10708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666" tIns="272008" rIns="147666" bIns="27200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tx1"/>
              </a:solidFill>
              <a:latin typeface="Calibri"/>
              <a:ea typeface="Calibri"/>
              <a:cs typeface="Calibri"/>
            </a:rPr>
            <a:t>Express appreciation for their hard work and service</a:t>
          </a:r>
          <a:endParaRPr lang="en-US" sz="2000" b="1" kern="1200" dirty="0">
            <a:solidFill>
              <a:schemeClr val="tx1"/>
            </a:solidFill>
            <a:latin typeface="Calibri"/>
            <a:ea typeface="Calibri"/>
            <a:cs typeface="Calibri"/>
          </a:endParaRPr>
        </a:p>
      </dsp:txBody>
      <dsp:txXfrm>
        <a:off x="1902637" y="1137217"/>
        <a:ext cx="7610548" cy="1070896"/>
      </dsp:txXfrm>
    </dsp:sp>
    <dsp:sp modelId="{979D9D11-3F04-447C-8F14-47F70F8D2C52}">
      <dsp:nvSpPr>
        <dsp:cNvPr id="0" name=""/>
        <dsp:cNvSpPr/>
      </dsp:nvSpPr>
      <dsp:spPr>
        <a:xfrm>
          <a:off x="0" y="1137217"/>
          <a:ext cx="1902637" cy="1070896"/>
        </a:xfrm>
        <a:prstGeom prst="rect">
          <a:avLst/>
        </a:prstGeom>
        <a:solidFill>
          <a:schemeClr val="accent1">
            <a:lumMod val="5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1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681" tIns="105781" rIns="100681" bIns="10578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  <a:latin typeface="Calibri"/>
              <a:ea typeface="Calibri"/>
              <a:cs typeface="Calibri"/>
            </a:rPr>
            <a:t>Recognize Their Sacrifices </a:t>
          </a:r>
          <a:endParaRPr lang="en-US" sz="2000" b="1" kern="1200" dirty="0">
            <a:solidFill>
              <a:schemeClr val="bg1"/>
            </a:solidFill>
            <a:latin typeface="Calibri"/>
            <a:ea typeface="Calibri"/>
            <a:cs typeface="Calibri"/>
          </a:endParaRPr>
        </a:p>
      </dsp:txBody>
      <dsp:txXfrm>
        <a:off x="0" y="1137217"/>
        <a:ext cx="1902637" cy="1070896"/>
      </dsp:txXfrm>
    </dsp:sp>
    <dsp:sp modelId="{4AFC9BCB-BCFB-41CB-BB91-52C8E6E99601}">
      <dsp:nvSpPr>
        <dsp:cNvPr id="0" name=""/>
        <dsp:cNvSpPr/>
      </dsp:nvSpPr>
      <dsp:spPr>
        <a:xfrm>
          <a:off x="1902637" y="2272368"/>
          <a:ext cx="7610548" cy="10708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666" tIns="272008" rIns="147666" bIns="27200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tx1"/>
              </a:solidFill>
              <a:latin typeface="Calibri"/>
              <a:ea typeface="Calibri"/>
              <a:cs typeface="Calibri"/>
            </a:rPr>
            <a:t>Encourage them to participate in hobbies, exercise, and relaxation</a:t>
          </a:r>
          <a:endParaRPr lang="en-US" sz="2000" b="1" kern="1200" dirty="0">
            <a:solidFill>
              <a:schemeClr val="tx1"/>
            </a:solidFill>
            <a:latin typeface="Calibri"/>
            <a:ea typeface="Calibri"/>
            <a:cs typeface="Calibri"/>
          </a:endParaRPr>
        </a:p>
      </dsp:txBody>
      <dsp:txXfrm>
        <a:off x="1902637" y="2272368"/>
        <a:ext cx="7610548" cy="1070896"/>
      </dsp:txXfrm>
    </dsp:sp>
    <dsp:sp modelId="{D44A92BE-1F5C-4279-B665-0E190029047E}">
      <dsp:nvSpPr>
        <dsp:cNvPr id="0" name=""/>
        <dsp:cNvSpPr/>
      </dsp:nvSpPr>
      <dsp:spPr>
        <a:xfrm>
          <a:off x="0" y="2272368"/>
          <a:ext cx="1902637" cy="1070896"/>
        </a:xfrm>
        <a:prstGeom prst="rect">
          <a:avLst/>
        </a:prstGeom>
        <a:solidFill>
          <a:schemeClr val="accent1">
            <a:lumMod val="5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1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681" tIns="105781" rIns="100681" bIns="10578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  <a:latin typeface="Calibri"/>
              <a:ea typeface="Calibri"/>
              <a:cs typeface="Calibri"/>
            </a:rPr>
            <a:t>Support Their Self-Care </a:t>
          </a:r>
          <a:endParaRPr lang="en-US" sz="2000" b="1" kern="1200" dirty="0">
            <a:solidFill>
              <a:schemeClr val="bg1"/>
            </a:solidFill>
            <a:latin typeface="Calibri"/>
            <a:ea typeface="Calibri"/>
            <a:cs typeface="Calibri"/>
          </a:endParaRPr>
        </a:p>
      </dsp:txBody>
      <dsp:txXfrm>
        <a:off x="0" y="2272368"/>
        <a:ext cx="1902637" cy="1070896"/>
      </dsp:txXfrm>
    </dsp:sp>
    <dsp:sp modelId="{60617C21-0A4F-492F-9D4A-3E8F661BEF61}">
      <dsp:nvSpPr>
        <dsp:cNvPr id="0" name=""/>
        <dsp:cNvSpPr/>
      </dsp:nvSpPr>
      <dsp:spPr>
        <a:xfrm>
          <a:off x="1902637" y="3407518"/>
          <a:ext cx="7610548" cy="10708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666" tIns="272008" rIns="147666" bIns="27200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tx1"/>
              </a:solidFill>
              <a:latin typeface="Calibri"/>
              <a:ea typeface="Calibri"/>
              <a:cs typeface="Calibri"/>
            </a:rPr>
            <a:t>Discuss the psychological and physical impact of the job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1902637" y="3407518"/>
        <a:ext cx="7610548" cy="1070896"/>
      </dsp:txXfrm>
    </dsp:sp>
    <dsp:sp modelId="{17D8B6B6-63BD-44D4-9349-2555CD8C6263}">
      <dsp:nvSpPr>
        <dsp:cNvPr id="0" name=""/>
        <dsp:cNvSpPr/>
      </dsp:nvSpPr>
      <dsp:spPr>
        <a:xfrm>
          <a:off x="0" y="3407518"/>
          <a:ext cx="1902637" cy="1070896"/>
        </a:xfrm>
        <a:prstGeom prst="rect">
          <a:avLst/>
        </a:prstGeom>
        <a:solidFill>
          <a:schemeClr val="accent1">
            <a:lumMod val="5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1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681" tIns="105781" rIns="100681" bIns="10578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  <a:latin typeface="Calibri"/>
              <a:ea typeface="Calibri"/>
              <a:cs typeface="Calibri"/>
            </a:rPr>
            <a:t>Educate Family Members</a:t>
          </a:r>
        </a:p>
      </dsp:txBody>
      <dsp:txXfrm>
        <a:off x="0" y="3407518"/>
        <a:ext cx="1902637" cy="107089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8BD9D-4C4D-414A-B364-C33FB91AF351}">
      <dsp:nvSpPr>
        <dsp:cNvPr id="0" name=""/>
        <dsp:cNvSpPr/>
      </dsp:nvSpPr>
      <dsp:spPr>
        <a:xfrm>
          <a:off x="3012278" y="836387"/>
          <a:ext cx="64478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4786" y="45720"/>
              </a:lnTo>
            </a:path>
          </a:pathLst>
        </a:custGeom>
        <a:noFill/>
        <a:ln w="9525" cap="flat" cmpd="sng" algn="ctr">
          <a:solidFill>
            <a:schemeClr val="accent1">
              <a:shade val="90000"/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17787" y="878730"/>
        <a:ext cx="33769" cy="6753"/>
      </dsp:txXfrm>
    </dsp:sp>
    <dsp:sp modelId="{5288C228-C90B-464F-89AD-ABA829292A39}">
      <dsp:nvSpPr>
        <dsp:cNvPr id="0" name=""/>
        <dsp:cNvSpPr/>
      </dsp:nvSpPr>
      <dsp:spPr>
        <a:xfrm>
          <a:off x="77617" y="1168"/>
          <a:ext cx="2936461" cy="1761877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889" tIns="151037" rIns="143889" bIns="1510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Gently check in without pressuring them to talk</a:t>
          </a:r>
        </a:p>
      </dsp:txBody>
      <dsp:txXfrm>
        <a:off x="77617" y="1168"/>
        <a:ext cx="2936461" cy="1761877"/>
      </dsp:txXfrm>
    </dsp:sp>
    <dsp:sp modelId="{22A02578-5E3A-4AC2-B372-0E05128235EA}">
      <dsp:nvSpPr>
        <dsp:cNvPr id="0" name=""/>
        <dsp:cNvSpPr/>
      </dsp:nvSpPr>
      <dsp:spPr>
        <a:xfrm>
          <a:off x="6624126" y="836387"/>
          <a:ext cx="64478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4786" y="45720"/>
              </a:lnTo>
            </a:path>
          </a:pathLst>
        </a:custGeom>
        <a:noFill/>
        <a:ln w="9525" cap="flat" cmpd="sng" algn="ctr">
          <a:solidFill>
            <a:schemeClr val="accent1">
              <a:shade val="90000"/>
              <a:hueOff val="-10217"/>
              <a:satOff val="-202"/>
              <a:lumOff val="641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929635" y="878730"/>
        <a:ext cx="33769" cy="6753"/>
      </dsp:txXfrm>
    </dsp:sp>
    <dsp:sp modelId="{7089841F-7D40-450A-BA12-6DF3C26EBD77}">
      <dsp:nvSpPr>
        <dsp:cNvPr id="0" name=""/>
        <dsp:cNvSpPr/>
      </dsp:nvSpPr>
      <dsp:spPr>
        <a:xfrm>
          <a:off x="3689465" y="1168"/>
          <a:ext cx="2936461" cy="1761877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8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889" tIns="151037" rIns="143889" bIns="1510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Avoid pushing for details if they are resistant</a:t>
          </a:r>
        </a:p>
      </dsp:txBody>
      <dsp:txXfrm>
        <a:off x="3689465" y="1168"/>
        <a:ext cx="2936461" cy="1761877"/>
      </dsp:txXfrm>
    </dsp:sp>
    <dsp:sp modelId="{2AE26C12-BD2A-4626-9252-317BE43776EC}">
      <dsp:nvSpPr>
        <dsp:cNvPr id="0" name=""/>
        <dsp:cNvSpPr/>
      </dsp:nvSpPr>
      <dsp:spPr>
        <a:xfrm>
          <a:off x="1545848" y="1761245"/>
          <a:ext cx="7223695" cy="644786"/>
        </a:xfrm>
        <a:custGeom>
          <a:avLst/>
          <a:gdLst/>
          <a:ahLst/>
          <a:cxnLst/>
          <a:rect l="0" t="0" r="0" b="0"/>
          <a:pathLst>
            <a:path>
              <a:moveTo>
                <a:pt x="7223695" y="0"/>
              </a:moveTo>
              <a:lnTo>
                <a:pt x="7223695" y="339493"/>
              </a:lnTo>
              <a:lnTo>
                <a:pt x="0" y="339493"/>
              </a:lnTo>
              <a:lnTo>
                <a:pt x="0" y="644786"/>
              </a:lnTo>
            </a:path>
          </a:pathLst>
        </a:custGeom>
        <a:noFill/>
        <a:ln w="9525" cap="flat" cmpd="sng" algn="ctr">
          <a:solidFill>
            <a:schemeClr val="accent1">
              <a:shade val="90000"/>
              <a:hueOff val="-20434"/>
              <a:satOff val="-405"/>
              <a:lumOff val="1282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976316" y="2080262"/>
        <a:ext cx="362759" cy="6753"/>
      </dsp:txXfrm>
    </dsp:sp>
    <dsp:sp modelId="{E9B3286A-5EF7-4308-9857-59F80BC67B0D}">
      <dsp:nvSpPr>
        <dsp:cNvPr id="0" name=""/>
        <dsp:cNvSpPr/>
      </dsp:nvSpPr>
      <dsp:spPr>
        <a:xfrm>
          <a:off x="7301313" y="1168"/>
          <a:ext cx="2936461" cy="1761877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16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889" tIns="151037" rIns="143889" bIns="1510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Create consistent opportunities for connection</a:t>
          </a:r>
        </a:p>
      </dsp:txBody>
      <dsp:txXfrm>
        <a:off x="7301313" y="1168"/>
        <a:ext cx="2936461" cy="1761877"/>
      </dsp:txXfrm>
    </dsp:sp>
    <dsp:sp modelId="{ACBE1942-28FD-425D-B26C-A9C32D0020F9}">
      <dsp:nvSpPr>
        <dsp:cNvPr id="0" name=""/>
        <dsp:cNvSpPr/>
      </dsp:nvSpPr>
      <dsp:spPr>
        <a:xfrm>
          <a:off x="3012278" y="3273650"/>
          <a:ext cx="64478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4786" y="45720"/>
              </a:lnTo>
            </a:path>
          </a:pathLst>
        </a:custGeom>
        <a:noFill/>
        <a:ln w="9525" cap="flat" cmpd="sng" algn="ctr">
          <a:solidFill>
            <a:schemeClr val="accent1">
              <a:shade val="90000"/>
              <a:hueOff val="-30651"/>
              <a:satOff val="-607"/>
              <a:lumOff val="1924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17787" y="3315993"/>
        <a:ext cx="33769" cy="6753"/>
      </dsp:txXfrm>
    </dsp:sp>
    <dsp:sp modelId="{CA7F6C5A-8A7C-438E-AD9F-692655DE8361}">
      <dsp:nvSpPr>
        <dsp:cNvPr id="0" name=""/>
        <dsp:cNvSpPr/>
      </dsp:nvSpPr>
      <dsp:spPr>
        <a:xfrm>
          <a:off x="77617" y="2438432"/>
          <a:ext cx="2936461" cy="1761877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4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889" tIns="151037" rIns="143889" bIns="1510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Encourage them to discuss their emotions over the situation</a:t>
          </a:r>
        </a:p>
      </dsp:txBody>
      <dsp:txXfrm>
        <a:off x="77617" y="2438432"/>
        <a:ext cx="2936461" cy="1761877"/>
      </dsp:txXfrm>
    </dsp:sp>
    <dsp:sp modelId="{5C66A6C6-7385-4F73-893D-D48DAFD4D1CE}">
      <dsp:nvSpPr>
        <dsp:cNvPr id="0" name=""/>
        <dsp:cNvSpPr/>
      </dsp:nvSpPr>
      <dsp:spPr>
        <a:xfrm>
          <a:off x="6624126" y="3273650"/>
          <a:ext cx="64478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4786" y="45720"/>
              </a:lnTo>
            </a:path>
          </a:pathLst>
        </a:custGeom>
        <a:noFill/>
        <a:ln w="9525" cap="flat" cmpd="sng" algn="ctr">
          <a:solidFill>
            <a:schemeClr val="accent1">
              <a:shade val="90000"/>
              <a:hueOff val="-40868"/>
              <a:satOff val="-810"/>
              <a:lumOff val="2565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929635" y="3315993"/>
        <a:ext cx="33769" cy="6753"/>
      </dsp:txXfrm>
    </dsp:sp>
    <dsp:sp modelId="{D7E682E4-53DC-4BE3-BFB9-83645CD3FFCC}">
      <dsp:nvSpPr>
        <dsp:cNvPr id="0" name=""/>
        <dsp:cNvSpPr/>
      </dsp:nvSpPr>
      <dsp:spPr>
        <a:xfrm>
          <a:off x="3689465" y="2438432"/>
          <a:ext cx="2936461" cy="1761877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32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889" tIns="151037" rIns="143889" bIns="1510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Normalize seeking outside help or peer support</a:t>
          </a:r>
        </a:p>
      </dsp:txBody>
      <dsp:txXfrm>
        <a:off x="3689465" y="2438432"/>
        <a:ext cx="2936461" cy="1761877"/>
      </dsp:txXfrm>
    </dsp:sp>
    <dsp:sp modelId="{DAE41163-4436-4EE1-A501-530E2563DB09}">
      <dsp:nvSpPr>
        <dsp:cNvPr id="0" name=""/>
        <dsp:cNvSpPr/>
      </dsp:nvSpPr>
      <dsp:spPr>
        <a:xfrm>
          <a:off x="7301313" y="2438432"/>
          <a:ext cx="2936461" cy="1761877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889" tIns="151037" rIns="143889" bIns="1510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Pay attention to nonverbal signs of distress</a:t>
          </a:r>
        </a:p>
      </dsp:txBody>
      <dsp:txXfrm>
        <a:off x="7301313" y="2438432"/>
        <a:ext cx="2936461" cy="176187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2167DD-D56C-4017-AE21-0F2A53C401D0}">
      <dsp:nvSpPr>
        <dsp:cNvPr id="0" name=""/>
        <dsp:cNvSpPr/>
      </dsp:nvSpPr>
      <dsp:spPr>
        <a:xfrm>
          <a:off x="0" y="207022"/>
          <a:ext cx="5415973" cy="725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effectLst/>
              <a:latin typeface="Calibri"/>
              <a:ea typeface="Calibri"/>
              <a:cs typeface="Calibri"/>
            </a:rPr>
            <a:t>Sympathy</a:t>
          </a:r>
        </a:p>
      </dsp:txBody>
      <dsp:txXfrm>
        <a:off x="35411" y="242433"/>
        <a:ext cx="5345151" cy="654577"/>
      </dsp:txXfrm>
    </dsp:sp>
    <dsp:sp modelId="{11AC4B58-377F-41D3-9551-0CCDCCEC313D}">
      <dsp:nvSpPr>
        <dsp:cNvPr id="0" name=""/>
        <dsp:cNvSpPr/>
      </dsp:nvSpPr>
      <dsp:spPr>
        <a:xfrm>
          <a:off x="0" y="932422"/>
          <a:ext cx="5415973" cy="834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957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400" kern="1200" dirty="0">
              <a:latin typeface="Calibri"/>
              <a:ea typeface="Calibri"/>
              <a:cs typeface="Calibri"/>
            </a:rPr>
            <a:t>Feeling concern or sorry for someone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400" kern="1200">
            <a:solidFill>
              <a:srgbClr val="93A299"/>
            </a:solidFill>
          </a:endParaRPr>
        </a:p>
      </dsp:txBody>
      <dsp:txXfrm>
        <a:off x="0" y="932422"/>
        <a:ext cx="5415973" cy="834210"/>
      </dsp:txXfrm>
    </dsp:sp>
    <dsp:sp modelId="{11FC1A00-75BF-4436-A0C6-D66300D86F45}">
      <dsp:nvSpPr>
        <dsp:cNvPr id="0" name=""/>
        <dsp:cNvSpPr/>
      </dsp:nvSpPr>
      <dsp:spPr>
        <a:xfrm>
          <a:off x="0" y="1755069"/>
          <a:ext cx="5415973" cy="725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effectLst/>
              <a:latin typeface="Calibri"/>
              <a:ea typeface="Calibri"/>
              <a:cs typeface="Calibri"/>
            </a:rPr>
            <a:t>Empathy</a:t>
          </a:r>
        </a:p>
      </dsp:txBody>
      <dsp:txXfrm>
        <a:off x="35411" y="1790480"/>
        <a:ext cx="5345151" cy="654577"/>
      </dsp:txXfrm>
    </dsp:sp>
    <dsp:sp modelId="{E348F88D-18FE-406D-99BD-370F79D97C59}">
      <dsp:nvSpPr>
        <dsp:cNvPr id="0" name=""/>
        <dsp:cNvSpPr/>
      </dsp:nvSpPr>
      <dsp:spPr>
        <a:xfrm>
          <a:off x="0" y="2492032"/>
          <a:ext cx="5415973" cy="1187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957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Understanding what someone else is feeling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400" kern="1200" spc="10" dirty="0">
              <a:solidFill>
                <a:srgbClr val="262626"/>
              </a:solidFill>
              <a:latin typeface="Calibri"/>
              <a:ea typeface="Calibri"/>
              <a:cs typeface="Calibri"/>
            </a:rPr>
            <a:t>Stepping into someone else’s shoes</a:t>
          </a:r>
          <a:endParaRPr lang="en-US" sz="2400" kern="1200" dirty="0"/>
        </a:p>
      </dsp:txBody>
      <dsp:txXfrm>
        <a:off x="0" y="2492032"/>
        <a:ext cx="5415973" cy="118714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B006B-6F99-4B98-9A4D-13B21B6BA5A1}">
      <dsp:nvSpPr>
        <dsp:cNvPr id="0" name=""/>
        <dsp:cNvSpPr/>
      </dsp:nvSpPr>
      <dsp:spPr>
        <a:xfrm>
          <a:off x="596079" y="168845"/>
          <a:ext cx="1852875" cy="1852875"/>
        </a:xfrm>
        <a:prstGeom prst="ellips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2597C8-600A-40F8-B1FF-457C1F0C8BF2}">
      <dsp:nvSpPr>
        <dsp:cNvPr id="0" name=""/>
        <dsp:cNvSpPr/>
      </dsp:nvSpPr>
      <dsp:spPr>
        <a:xfrm>
          <a:off x="990954" y="563720"/>
          <a:ext cx="1063125" cy="10631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F576A5-D361-4DD3-AD82-9CD3414E05BC}">
      <dsp:nvSpPr>
        <dsp:cNvPr id="0" name=""/>
        <dsp:cNvSpPr/>
      </dsp:nvSpPr>
      <dsp:spPr>
        <a:xfrm>
          <a:off x="3767" y="2598845"/>
          <a:ext cx="3037500" cy="130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b="1" kern="1200" cap="none" dirty="0">
              <a:latin typeface="Calibri" panose="020F0502020204030204" pitchFamily="34" charset="0"/>
              <a:cs typeface="Calibri" panose="020F0502020204030204" pitchFamily="34" charset="0"/>
            </a:rPr>
            <a:t>Ask yourself:</a:t>
          </a:r>
          <a:r>
            <a:rPr lang="en-US" sz="2100" kern="1200" cap="none" dirty="0">
              <a:latin typeface="Calibri" panose="020F0502020204030204" pitchFamily="34" charset="0"/>
              <a:cs typeface="Calibri" panose="020F0502020204030204" pitchFamily="34" charset="0"/>
            </a:rPr>
            <a:t> What are you comfortable hearing? Communicate this with your partner.</a:t>
          </a:r>
        </a:p>
      </dsp:txBody>
      <dsp:txXfrm>
        <a:off x="3767" y="2598845"/>
        <a:ext cx="3037500" cy="1305000"/>
      </dsp:txXfrm>
    </dsp:sp>
    <dsp:sp modelId="{4C8A8F35-C42E-4BB9-BEC0-F80B7E11ED30}">
      <dsp:nvSpPr>
        <dsp:cNvPr id="0" name=""/>
        <dsp:cNvSpPr/>
      </dsp:nvSpPr>
      <dsp:spPr>
        <a:xfrm>
          <a:off x="4165142" y="168845"/>
          <a:ext cx="1852875" cy="1852875"/>
        </a:xfrm>
        <a:prstGeom prst="ellipse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01948E-468B-46CD-80B5-CCA769F46804}">
      <dsp:nvSpPr>
        <dsp:cNvPr id="0" name=""/>
        <dsp:cNvSpPr/>
      </dsp:nvSpPr>
      <dsp:spPr>
        <a:xfrm>
          <a:off x="4560017" y="563720"/>
          <a:ext cx="1063125" cy="10631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570B22-D168-40D7-9277-867CF3693DBB}">
      <dsp:nvSpPr>
        <dsp:cNvPr id="0" name=""/>
        <dsp:cNvSpPr/>
      </dsp:nvSpPr>
      <dsp:spPr>
        <a:xfrm>
          <a:off x="3572830" y="2598845"/>
          <a:ext cx="3037500" cy="130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b="1" kern="1200" cap="none" dirty="0">
              <a:latin typeface="Calibri" panose="020F0502020204030204" pitchFamily="34" charset="0"/>
              <a:cs typeface="Calibri" panose="020F0502020204030204" pitchFamily="34" charset="0"/>
            </a:rPr>
            <a:t>Ask your partner:</a:t>
          </a:r>
          <a:r>
            <a:rPr lang="en-US" sz="2100" kern="1200" cap="none" dirty="0">
              <a:latin typeface="Calibri" panose="020F0502020204030204" pitchFamily="34" charset="0"/>
              <a:cs typeface="Calibri" panose="020F0502020204030204" pitchFamily="34" charset="0"/>
            </a:rPr>
            <a:t> Are you looking for support or solutions?</a:t>
          </a:r>
        </a:p>
      </dsp:txBody>
      <dsp:txXfrm>
        <a:off x="3572830" y="2598845"/>
        <a:ext cx="3037500" cy="1305000"/>
      </dsp:txXfrm>
    </dsp:sp>
    <dsp:sp modelId="{33111035-6F49-4FF2-9E30-9E0A0CB0DE61}">
      <dsp:nvSpPr>
        <dsp:cNvPr id="0" name=""/>
        <dsp:cNvSpPr/>
      </dsp:nvSpPr>
      <dsp:spPr>
        <a:xfrm>
          <a:off x="7734205" y="168845"/>
          <a:ext cx="1852875" cy="1852875"/>
        </a:xfrm>
        <a:prstGeom prst="ellipse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814FAF-3494-44F6-8936-679075791E58}">
      <dsp:nvSpPr>
        <dsp:cNvPr id="0" name=""/>
        <dsp:cNvSpPr/>
      </dsp:nvSpPr>
      <dsp:spPr>
        <a:xfrm>
          <a:off x="8129080" y="563720"/>
          <a:ext cx="1063125" cy="10631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52D9F6-BA16-4985-9020-68F9B9A35173}">
      <dsp:nvSpPr>
        <dsp:cNvPr id="0" name=""/>
        <dsp:cNvSpPr/>
      </dsp:nvSpPr>
      <dsp:spPr>
        <a:xfrm>
          <a:off x="7141892" y="2598845"/>
          <a:ext cx="3037500" cy="130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b="1" kern="1200" cap="none" dirty="0">
              <a:latin typeface="Calibri" panose="020F0502020204030204" pitchFamily="34" charset="0"/>
              <a:cs typeface="Calibri" panose="020F0502020204030204" pitchFamily="34" charset="0"/>
            </a:rPr>
            <a:t>Set boundaries:</a:t>
          </a:r>
          <a:r>
            <a:rPr lang="en-US" sz="2100" kern="1200" cap="none" dirty="0">
              <a:latin typeface="Calibri" panose="020F0502020204030204" pitchFamily="34" charset="0"/>
              <a:cs typeface="Calibri" panose="020F0502020204030204" pitchFamily="34" charset="0"/>
            </a:rPr>
            <a:t> What are some rules you may want to follow to have an effective conversation?</a:t>
          </a:r>
        </a:p>
      </dsp:txBody>
      <dsp:txXfrm>
        <a:off x="7141892" y="2598845"/>
        <a:ext cx="3037500" cy="13050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7610A7-0884-4BE4-B137-6D61CF8A1C09}">
      <dsp:nvSpPr>
        <dsp:cNvPr id="0" name=""/>
        <dsp:cNvSpPr/>
      </dsp:nvSpPr>
      <dsp:spPr>
        <a:xfrm>
          <a:off x="0" y="4105"/>
          <a:ext cx="5945448" cy="8744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4DEF3F-259B-4DF8-AD01-EE1294F31DFC}">
      <dsp:nvSpPr>
        <dsp:cNvPr id="0" name=""/>
        <dsp:cNvSpPr/>
      </dsp:nvSpPr>
      <dsp:spPr>
        <a:xfrm>
          <a:off x="264526" y="200860"/>
          <a:ext cx="480956" cy="4809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E2CFC9-134D-44F8-8A87-71FCE743D283}">
      <dsp:nvSpPr>
        <dsp:cNvPr id="0" name=""/>
        <dsp:cNvSpPr/>
      </dsp:nvSpPr>
      <dsp:spPr>
        <a:xfrm>
          <a:off x="1010008" y="4105"/>
          <a:ext cx="4935440" cy="87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548" tIns="92548" rIns="92548" bIns="925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" panose="020F0502020204030204" pitchFamily="34" charset="0"/>
              <a:cs typeface="Calibri" panose="020F0502020204030204" pitchFamily="34" charset="0"/>
            </a:rPr>
            <a:t>Questions that elicit more elaborate responses than a simple yes/no or one-word answer</a:t>
          </a:r>
        </a:p>
      </dsp:txBody>
      <dsp:txXfrm>
        <a:off x="1010008" y="4105"/>
        <a:ext cx="4935440" cy="874466"/>
      </dsp:txXfrm>
    </dsp:sp>
    <dsp:sp modelId="{AE45E9A3-BD80-4D16-9AB9-CDF814CAE290}">
      <dsp:nvSpPr>
        <dsp:cNvPr id="0" name=""/>
        <dsp:cNvSpPr/>
      </dsp:nvSpPr>
      <dsp:spPr>
        <a:xfrm>
          <a:off x="0" y="1097188"/>
          <a:ext cx="5945448" cy="8744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D0EAA1-D80B-4F55-B778-3FA8AF7D6781}">
      <dsp:nvSpPr>
        <dsp:cNvPr id="0" name=""/>
        <dsp:cNvSpPr/>
      </dsp:nvSpPr>
      <dsp:spPr>
        <a:xfrm>
          <a:off x="264526" y="1293943"/>
          <a:ext cx="480956" cy="4809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6F825B-5439-4767-B77D-81E7FE408B79}">
      <dsp:nvSpPr>
        <dsp:cNvPr id="0" name=""/>
        <dsp:cNvSpPr/>
      </dsp:nvSpPr>
      <dsp:spPr>
        <a:xfrm>
          <a:off x="1010008" y="1097188"/>
          <a:ext cx="4935440" cy="87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548" tIns="92548" rIns="92548" bIns="925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" panose="020F0502020204030204" pitchFamily="34" charset="0"/>
              <a:cs typeface="Calibri" panose="020F0502020204030204" pitchFamily="34" charset="0"/>
            </a:rPr>
            <a:t>Often start with "what, why, when, and how"</a:t>
          </a:r>
        </a:p>
      </dsp:txBody>
      <dsp:txXfrm>
        <a:off x="1010008" y="1097188"/>
        <a:ext cx="4935440" cy="874466"/>
      </dsp:txXfrm>
    </dsp:sp>
    <dsp:sp modelId="{2CF8296A-ACEA-4463-B9B5-3826B23BE637}">
      <dsp:nvSpPr>
        <dsp:cNvPr id="0" name=""/>
        <dsp:cNvSpPr/>
      </dsp:nvSpPr>
      <dsp:spPr>
        <a:xfrm>
          <a:off x="0" y="2190271"/>
          <a:ext cx="5945448" cy="8744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937228-0E22-4BF7-924A-433625BD3221}">
      <dsp:nvSpPr>
        <dsp:cNvPr id="0" name=""/>
        <dsp:cNvSpPr/>
      </dsp:nvSpPr>
      <dsp:spPr>
        <a:xfrm>
          <a:off x="264526" y="2387026"/>
          <a:ext cx="480956" cy="4809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1C7663-70AB-4B15-89C2-E91A9F469A12}">
      <dsp:nvSpPr>
        <dsp:cNvPr id="0" name=""/>
        <dsp:cNvSpPr/>
      </dsp:nvSpPr>
      <dsp:spPr>
        <a:xfrm>
          <a:off x="1010008" y="2190271"/>
          <a:ext cx="4935440" cy="87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548" tIns="92548" rIns="92548" bIns="925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" panose="020F0502020204030204" pitchFamily="34" charset="0"/>
              <a:cs typeface="Calibri" panose="020F0502020204030204" pitchFamily="34" charset="0"/>
            </a:rPr>
            <a:t>Can help gather more information</a:t>
          </a:r>
        </a:p>
      </dsp:txBody>
      <dsp:txXfrm>
        <a:off x="1010008" y="2190271"/>
        <a:ext cx="4935440" cy="874466"/>
      </dsp:txXfrm>
    </dsp:sp>
    <dsp:sp modelId="{BA40DBB0-59A4-4265-8417-1C1AF0C16040}">
      <dsp:nvSpPr>
        <dsp:cNvPr id="0" name=""/>
        <dsp:cNvSpPr/>
      </dsp:nvSpPr>
      <dsp:spPr>
        <a:xfrm>
          <a:off x="0" y="3283354"/>
          <a:ext cx="5945448" cy="8744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B3E77E-2EEB-4930-B101-8F3FFC1FEBD8}">
      <dsp:nvSpPr>
        <dsp:cNvPr id="0" name=""/>
        <dsp:cNvSpPr/>
      </dsp:nvSpPr>
      <dsp:spPr>
        <a:xfrm>
          <a:off x="264526" y="3480109"/>
          <a:ext cx="480956" cy="48095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B7990C-4DB1-420A-AC1A-DA6A109FD51E}">
      <dsp:nvSpPr>
        <dsp:cNvPr id="0" name=""/>
        <dsp:cNvSpPr/>
      </dsp:nvSpPr>
      <dsp:spPr>
        <a:xfrm>
          <a:off x="1010008" y="3283354"/>
          <a:ext cx="4935440" cy="87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548" tIns="92548" rIns="92548" bIns="925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" panose="020F0502020204030204" pitchFamily="34" charset="0"/>
              <a:cs typeface="Calibri" panose="020F0502020204030204" pitchFamily="34" charset="0"/>
            </a:rPr>
            <a:t>Allow space for your partner to vent and process feelings</a:t>
          </a:r>
        </a:p>
      </dsp:txBody>
      <dsp:txXfrm>
        <a:off x="1010008" y="3283354"/>
        <a:ext cx="4935440" cy="874466"/>
      </dsp:txXfrm>
    </dsp:sp>
    <dsp:sp modelId="{1103F971-7EB0-4156-82F5-FB318C820718}">
      <dsp:nvSpPr>
        <dsp:cNvPr id="0" name=""/>
        <dsp:cNvSpPr/>
      </dsp:nvSpPr>
      <dsp:spPr>
        <a:xfrm>
          <a:off x="0" y="4376437"/>
          <a:ext cx="5945448" cy="8744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39CCA-3385-465D-ACF3-FFE851E780B8}">
      <dsp:nvSpPr>
        <dsp:cNvPr id="0" name=""/>
        <dsp:cNvSpPr/>
      </dsp:nvSpPr>
      <dsp:spPr>
        <a:xfrm>
          <a:off x="264526" y="4573192"/>
          <a:ext cx="480956" cy="48095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832119-2472-4C2F-A762-427DCC11E34A}">
      <dsp:nvSpPr>
        <dsp:cNvPr id="0" name=""/>
        <dsp:cNvSpPr/>
      </dsp:nvSpPr>
      <dsp:spPr>
        <a:xfrm>
          <a:off x="1010008" y="4376437"/>
          <a:ext cx="4935440" cy="87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548" tIns="92548" rIns="92548" bIns="9254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" panose="020F0502020204030204" pitchFamily="34" charset="0"/>
              <a:cs typeface="Calibri" panose="020F0502020204030204" pitchFamily="34" charset="0"/>
            </a:rPr>
            <a:t>Demonstrate interest in the conversation</a:t>
          </a:r>
        </a:p>
      </dsp:txBody>
      <dsp:txXfrm>
        <a:off x="1010008" y="4376437"/>
        <a:ext cx="4935440" cy="87446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121AC-8AE3-479B-9926-666F5AADD89B}">
      <dsp:nvSpPr>
        <dsp:cNvPr id="0" name=""/>
        <dsp:cNvSpPr/>
      </dsp:nvSpPr>
      <dsp:spPr>
        <a:xfrm>
          <a:off x="0" y="0"/>
          <a:ext cx="8802745" cy="655200"/>
        </a:xfrm>
        <a:prstGeom prst="roundRect">
          <a:avLst/>
        </a:prstGeom>
        <a:solidFill>
          <a:schemeClr val="accent2">
            <a:lumMod val="75000"/>
          </a:schemeClr>
        </a:solidFill>
        <a:ln w="381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baseline="0">
              <a:solidFill>
                <a:schemeClr val="bg2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</a:rPr>
            <a:t>“Definitely sounds like you really had a stressful day.”</a:t>
          </a:r>
          <a:endParaRPr lang="en-US" sz="1800" b="1" kern="1200">
            <a:solidFill>
              <a:schemeClr val="bg2">
                <a:lumMod val="20000"/>
                <a:lumOff val="80000"/>
              </a:schemeClr>
            </a:solidFill>
            <a:latin typeface="Calibri"/>
            <a:ea typeface="Calibri"/>
            <a:cs typeface="Calibri"/>
          </a:endParaRPr>
        </a:p>
      </dsp:txBody>
      <dsp:txXfrm>
        <a:off x="31984" y="31984"/>
        <a:ext cx="8738777" cy="591232"/>
      </dsp:txXfrm>
    </dsp:sp>
    <dsp:sp modelId="{48B4B6C9-C58E-4001-A7B7-730198A85151}">
      <dsp:nvSpPr>
        <dsp:cNvPr id="0" name=""/>
        <dsp:cNvSpPr/>
      </dsp:nvSpPr>
      <dsp:spPr>
        <a:xfrm>
          <a:off x="0" y="771329"/>
          <a:ext cx="8802745" cy="655200"/>
        </a:xfrm>
        <a:prstGeom prst="roundRect">
          <a:avLst/>
        </a:prstGeom>
        <a:solidFill>
          <a:schemeClr val="accent2">
            <a:lumMod val="75000"/>
          </a:schemeClr>
        </a:solidFill>
        <a:ln w="381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baseline="0">
              <a:solidFill>
                <a:schemeClr val="bg2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</a:rPr>
            <a:t>“Wow, that does sound like a crazy shift, no wonder you feel exhausted.”</a:t>
          </a:r>
          <a:endParaRPr lang="en-US" sz="1800" b="1" kern="1200">
            <a:solidFill>
              <a:schemeClr val="bg2">
                <a:lumMod val="20000"/>
                <a:lumOff val="80000"/>
              </a:schemeClr>
            </a:solidFill>
            <a:latin typeface="Calibri"/>
            <a:ea typeface="Calibri"/>
            <a:cs typeface="Calibri"/>
          </a:endParaRPr>
        </a:p>
      </dsp:txBody>
      <dsp:txXfrm>
        <a:off x="31984" y="803313"/>
        <a:ext cx="8738777" cy="591232"/>
      </dsp:txXfrm>
    </dsp:sp>
    <dsp:sp modelId="{30839D43-B114-4C83-8C4E-8723F52342AE}">
      <dsp:nvSpPr>
        <dsp:cNvPr id="0" name=""/>
        <dsp:cNvSpPr/>
      </dsp:nvSpPr>
      <dsp:spPr>
        <a:xfrm>
          <a:off x="0" y="1527329"/>
          <a:ext cx="8802745" cy="655200"/>
        </a:xfrm>
        <a:prstGeom prst="roundRect">
          <a:avLst/>
        </a:prstGeom>
        <a:solidFill>
          <a:schemeClr val="accent2">
            <a:lumMod val="75000"/>
          </a:schemeClr>
        </a:solidFill>
        <a:ln w="381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baseline="0" dirty="0">
              <a:solidFill>
                <a:schemeClr val="bg2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</a:rPr>
            <a:t>“I can tell that you were furious during that call because you really care about your job.”</a:t>
          </a:r>
          <a:endParaRPr lang="en-US" sz="1800" kern="1200" dirty="0">
            <a:solidFill>
              <a:schemeClr val="bg2">
                <a:lumMod val="20000"/>
                <a:lumOff val="80000"/>
              </a:schemeClr>
            </a:solidFill>
            <a:latin typeface="Calibri"/>
            <a:ea typeface="Calibri"/>
            <a:cs typeface="Calibri"/>
          </a:endParaRPr>
        </a:p>
      </dsp:txBody>
      <dsp:txXfrm>
        <a:off x="31984" y="1559313"/>
        <a:ext cx="8738777" cy="591232"/>
      </dsp:txXfrm>
    </dsp:sp>
    <dsp:sp modelId="{85B2AE60-0F23-44E6-A8D8-771B3E426926}">
      <dsp:nvSpPr>
        <dsp:cNvPr id="0" name=""/>
        <dsp:cNvSpPr/>
      </dsp:nvSpPr>
      <dsp:spPr>
        <a:xfrm>
          <a:off x="0" y="2283330"/>
          <a:ext cx="8802745" cy="655200"/>
        </a:xfrm>
        <a:prstGeom prst="roundRect">
          <a:avLst/>
        </a:prstGeom>
        <a:solidFill>
          <a:schemeClr val="accent2">
            <a:lumMod val="75000"/>
          </a:schemeClr>
        </a:solidFill>
        <a:ln w="381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2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</a:rPr>
            <a:t>“Seems like you had a really tough shift and now you want to decompress, is that right?”</a:t>
          </a:r>
        </a:p>
      </dsp:txBody>
      <dsp:txXfrm>
        <a:off x="31984" y="2315314"/>
        <a:ext cx="8738777" cy="59123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EC6D0-B3F0-467C-87A6-B2ED12C594B4}">
      <dsp:nvSpPr>
        <dsp:cNvPr id="0" name=""/>
        <dsp:cNvSpPr/>
      </dsp:nvSpPr>
      <dsp:spPr>
        <a:xfrm>
          <a:off x="0" y="3002199"/>
          <a:ext cx="5580747" cy="1399020"/>
        </a:xfrm>
        <a:prstGeom prst="roundRect">
          <a:avLst>
            <a:gd name="adj" fmla="val 10000"/>
          </a:avLst>
        </a:prstGeom>
        <a:solidFill>
          <a:schemeClr val="accent3"/>
        </a:solid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Avoid using “I” statements in the heat of moment. If your voice sounds critical or blaming when using the skill, it may still cause defensiveness. </a:t>
          </a:r>
        </a:p>
      </dsp:txBody>
      <dsp:txXfrm>
        <a:off x="40976" y="3043175"/>
        <a:ext cx="5498795" cy="1317068"/>
      </dsp:txXfrm>
    </dsp:sp>
    <dsp:sp modelId="{3F79CC8C-3D5E-45DC-9EAF-6B1895A98E44}">
      <dsp:nvSpPr>
        <dsp:cNvPr id="0" name=""/>
        <dsp:cNvSpPr/>
      </dsp:nvSpPr>
      <dsp:spPr>
        <a:xfrm>
          <a:off x="2061" y="1501099"/>
          <a:ext cx="2677902" cy="1399020"/>
        </a:xfrm>
        <a:prstGeom prst="roundRect">
          <a:avLst>
            <a:gd name="adj" fmla="val 10000"/>
          </a:avLst>
        </a:prstGeom>
        <a:solidFill>
          <a:schemeClr val="accent3"/>
        </a:solid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Be </a:t>
          </a:r>
          <a:r>
            <a:rPr lang="en-US" sz="1800" u="sng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vulnerable</a:t>
          </a:r>
          <a:r>
            <a:rPr lang="en-US" sz="1800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! Self-reflect about how you are </a:t>
          </a:r>
          <a:r>
            <a:rPr lang="en-US" sz="1800" i="1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really</a:t>
          </a:r>
          <a:r>
            <a:rPr lang="en-US" sz="1800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feeling, before you have a discussion.</a:t>
          </a:r>
        </a:p>
      </dsp:txBody>
      <dsp:txXfrm>
        <a:off x="43037" y="1542075"/>
        <a:ext cx="2595950" cy="1317068"/>
      </dsp:txXfrm>
    </dsp:sp>
    <dsp:sp modelId="{379CE4DA-F222-4C68-A3BA-D8A612639EB3}">
      <dsp:nvSpPr>
        <dsp:cNvPr id="0" name=""/>
        <dsp:cNvSpPr/>
      </dsp:nvSpPr>
      <dsp:spPr>
        <a:xfrm>
          <a:off x="1414762" y="0"/>
          <a:ext cx="2677902" cy="1399020"/>
        </a:xfrm>
        <a:prstGeom prst="roundRect">
          <a:avLst>
            <a:gd name="adj" fmla="val 10000"/>
          </a:avLst>
        </a:prstGeom>
        <a:solidFill>
          <a:schemeClr val="accent3"/>
        </a:solid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Quick Tips:</a:t>
          </a:r>
        </a:p>
      </dsp:txBody>
      <dsp:txXfrm>
        <a:off x="1455738" y="40976"/>
        <a:ext cx="2595950" cy="1317068"/>
      </dsp:txXfrm>
    </dsp:sp>
    <dsp:sp modelId="{AFE7C1A6-1D6A-4E8E-81D9-6B5FFB42E038}">
      <dsp:nvSpPr>
        <dsp:cNvPr id="0" name=""/>
        <dsp:cNvSpPr/>
      </dsp:nvSpPr>
      <dsp:spPr>
        <a:xfrm>
          <a:off x="2906968" y="1501113"/>
          <a:ext cx="2677902" cy="1399020"/>
        </a:xfrm>
        <a:prstGeom prst="roundRect">
          <a:avLst>
            <a:gd name="adj" fmla="val 10000"/>
          </a:avLst>
        </a:prstGeom>
        <a:solidFill>
          <a:schemeClr val="accent3"/>
        </a:solid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Use feeling words like hurt, disappointed, worried, etc. </a:t>
          </a:r>
        </a:p>
      </dsp:txBody>
      <dsp:txXfrm>
        <a:off x="2947944" y="1542089"/>
        <a:ext cx="2595950" cy="131706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121AC-8AE3-479B-9926-666F5AADD89B}">
      <dsp:nvSpPr>
        <dsp:cNvPr id="0" name=""/>
        <dsp:cNvSpPr/>
      </dsp:nvSpPr>
      <dsp:spPr>
        <a:xfrm>
          <a:off x="0" y="35336"/>
          <a:ext cx="8493256" cy="835379"/>
        </a:xfrm>
        <a:prstGeom prst="roundRect">
          <a:avLst/>
        </a:prstGeom>
        <a:solidFill>
          <a:schemeClr val="accent2">
            <a:lumMod val="75000"/>
          </a:schemeClr>
        </a:solidFill>
        <a:ln w="381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“Anyone would feel angry if they were being nitpicked at while trying to do their job, too.”</a:t>
          </a:r>
        </a:p>
      </dsp:txBody>
      <dsp:txXfrm>
        <a:off x="40780" y="76116"/>
        <a:ext cx="8411696" cy="753819"/>
      </dsp:txXfrm>
    </dsp:sp>
    <dsp:sp modelId="{48B4B6C9-C58E-4001-A7B7-730198A85151}">
      <dsp:nvSpPr>
        <dsp:cNvPr id="0" name=""/>
        <dsp:cNvSpPr/>
      </dsp:nvSpPr>
      <dsp:spPr>
        <a:xfrm>
          <a:off x="0" y="931196"/>
          <a:ext cx="8493256" cy="835379"/>
        </a:xfrm>
        <a:prstGeom prst="roundRect">
          <a:avLst/>
        </a:prstGeom>
        <a:solidFill>
          <a:schemeClr val="accent2">
            <a:lumMod val="75000"/>
          </a:schemeClr>
        </a:solidFill>
        <a:ln w="381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“It is definitely frustrating having to work with someone you don’t like.”</a:t>
          </a:r>
        </a:p>
      </dsp:txBody>
      <dsp:txXfrm>
        <a:off x="40780" y="971976"/>
        <a:ext cx="8411696" cy="753819"/>
      </dsp:txXfrm>
    </dsp:sp>
    <dsp:sp modelId="{30839D43-B114-4C83-8C4E-8723F52342AE}">
      <dsp:nvSpPr>
        <dsp:cNvPr id="0" name=""/>
        <dsp:cNvSpPr/>
      </dsp:nvSpPr>
      <dsp:spPr>
        <a:xfrm>
          <a:off x="0" y="1827056"/>
          <a:ext cx="8493256" cy="835379"/>
        </a:xfrm>
        <a:prstGeom prst="roundRect">
          <a:avLst/>
        </a:prstGeom>
        <a:solidFill>
          <a:schemeClr val="accent2">
            <a:lumMod val="75000"/>
          </a:schemeClr>
        </a:solidFill>
        <a:ln w="381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“Wow, makes sense why you are so exhausted, that does sound like a crazy shift!”</a:t>
          </a:r>
        </a:p>
      </dsp:txBody>
      <dsp:txXfrm>
        <a:off x="40780" y="1867836"/>
        <a:ext cx="8411696" cy="75381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96A691-C61B-45C5-A045-27B92700C387}">
      <dsp:nvSpPr>
        <dsp:cNvPr id="0" name=""/>
        <dsp:cNvSpPr/>
      </dsp:nvSpPr>
      <dsp:spPr>
        <a:xfrm>
          <a:off x="0" y="512"/>
          <a:ext cx="8777329" cy="1200129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57150">
          <a:solidFill>
            <a:schemeClr val="accent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EDE70B-45B4-4112-B873-C2419232C1E6}">
      <dsp:nvSpPr>
        <dsp:cNvPr id="0" name=""/>
        <dsp:cNvSpPr/>
      </dsp:nvSpPr>
      <dsp:spPr>
        <a:xfrm>
          <a:off x="363039" y="270542"/>
          <a:ext cx="660071" cy="6600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4CF935-7B48-44FC-8788-1D270C140BEC}">
      <dsp:nvSpPr>
        <dsp:cNvPr id="0" name=""/>
        <dsp:cNvSpPr/>
      </dsp:nvSpPr>
      <dsp:spPr>
        <a:xfrm>
          <a:off x="1386149" y="512"/>
          <a:ext cx="7391179" cy="1200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14" tIns="127014" rIns="127014" bIns="12701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Step 1</a:t>
          </a:r>
          <a:r>
            <a:rPr lang="en-US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Determine a code-word (e.g., Level 10, Storm Warning, Pineapple Pizza)</a:t>
          </a:r>
        </a:p>
      </dsp:txBody>
      <dsp:txXfrm>
        <a:off x="1386149" y="512"/>
        <a:ext cx="7391179" cy="1200129"/>
      </dsp:txXfrm>
    </dsp:sp>
    <dsp:sp modelId="{DF9DEF34-D27B-4C71-A563-11030B345B4A}">
      <dsp:nvSpPr>
        <dsp:cNvPr id="0" name=""/>
        <dsp:cNvSpPr/>
      </dsp:nvSpPr>
      <dsp:spPr>
        <a:xfrm>
          <a:off x="0" y="1500674"/>
          <a:ext cx="8777329" cy="1200129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57150">
          <a:solidFill>
            <a:schemeClr val="accent3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8DBA5C-CCA8-459A-AC56-44E5F3F9D3F0}">
      <dsp:nvSpPr>
        <dsp:cNvPr id="0" name=""/>
        <dsp:cNvSpPr/>
      </dsp:nvSpPr>
      <dsp:spPr>
        <a:xfrm>
          <a:off x="363039" y="1770703"/>
          <a:ext cx="660071" cy="6600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0C5EF9-0E82-4B32-A459-5FF8DC1CB53A}">
      <dsp:nvSpPr>
        <dsp:cNvPr id="0" name=""/>
        <dsp:cNvSpPr/>
      </dsp:nvSpPr>
      <dsp:spPr>
        <a:xfrm>
          <a:off x="1386149" y="1500674"/>
          <a:ext cx="7391179" cy="1200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14" tIns="127014" rIns="127014" bIns="12701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Step 2</a:t>
          </a:r>
          <a:r>
            <a:rPr lang="en-US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Discuss and create a protocol (e.g., have a favorite meal, turn the game on the TV, go for a walk, ask if they want to talk [advice or support])</a:t>
          </a:r>
        </a:p>
      </dsp:txBody>
      <dsp:txXfrm>
        <a:off x="1386149" y="1500674"/>
        <a:ext cx="7391179" cy="1200129"/>
      </dsp:txXfrm>
    </dsp:sp>
    <dsp:sp modelId="{0E2107E5-3D14-4694-B0E0-B980EBE24758}">
      <dsp:nvSpPr>
        <dsp:cNvPr id="0" name=""/>
        <dsp:cNvSpPr/>
      </dsp:nvSpPr>
      <dsp:spPr>
        <a:xfrm>
          <a:off x="0" y="3000836"/>
          <a:ext cx="8777329" cy="1200129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57150">
          <a:solidFill>
            <a:schemeClr val="accent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584157-C7CE-4FA9-A634-ACC5860DD570}">
      <dsp:nvSpPr>
        <dsp:cNvPr id="0" name=""/>
        <dsp:cNvSpPr/>
      </dsp:nvSpPr>
      <dsp:spPr>
        <a:xfrm>
          <a:off x="363039" y="3270865"/>
          <a:ext cx="660071" cy="6600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5AC808-D8AC-4135-869F-D9E4D10143D4}">
      <dsp:nvSpPr>
        <dsp:cNvPr id="0" name=""/>
        <dsp:cNvSpPr/>
      </dsp:nvSpPr>
      <dsp:spPr>
        <a:xfrm>
          <a:off x="1386149" y="3000836"/>
          <a:ext cx="7391179" cy="1200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14" tIns="127014" rIns="127014" bIns="12701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Step 3</a:t>
          </a:r>
          <a:r>
            <a:rPr lang="en-US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Implement – the plan will only work if you use it</a:t>
          </a:r>
        </a:p>
      </dsp:txBody>
      <dsp:txXfrm>
        <a:off x="1386149" y="3000836"/>
        <a:ext cx="7391179" cy="120012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3C4D83-9E38-48D4-AC21-9DEFFB03CBEF}">
      <dsp:nvSpPr>
        <dsp:cNvPr id="0" name=""/>
        <dsp:cNvSpPr/>
      </dsp:nvSpPr>
      <dsp:spPr>
        <a:xfrm>
          <a:off x="0" y="2108"/>
          <a:ext cx="55364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086045-2751-4CD8-9FED-0876CF44F4B9}">
      <dsp:nvSpPr>
        <dsp:cNvPr id="0" name=""/>
        <dsp:cNvSpPr/>
      </dsp:nvSpPr>
      <dsp:spPr>
        <a:xfrm>
          <a:off x="0" y="2108"/>
          <a:ext cx="5536442" cy="1172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latin typeface="Calibri"/>
              <a:ea typeface="Calibri"/>
              <a:cs typeface="Calibri"/>
            </a:rPr>
            <a:t>Emotional strain</a:t>
          </a:r>
          <a:r>
            <a:rPr lang="en-US" sz="2500" kern="1200">
              <a:latin typeface="Calibri"/>
              <a:ea typeface="Calibri"/>
              <a:cs typeface="Calibri"/>
            </a:rPr>
            <a:t>: worry, anxiety, helplessness, concerns about safety</a:t>
          </a:r>
        </a:p>
      </dsp:txBody>
      <dsp:txXfrm>
        <a:off x="0" y="2108"/>
        <a:ext cx="5536442" cy="1172428"/>
      </dsp:txXfrm>
    </dsp:sp>
    <dsp:sp modelId="{4E578AAA-BCBE-489D-9EF6-DA0522F4A8E0}">
      <dsp:nvSpPr>
        <dsp:cNvPr id="0" name=""/>
        <dsp:cNvSpPr/>
      </dsp:nvSpPr>
      <dsp:spPr>
        <a:xfrm>
          <a:off x="0" y="1174536"/>
          <a:ext cx="55364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49D5DB-9F35-42C0-9264-F3C2EC63527A}">
      <dsp:nvSpPr>
        <dsp:cNvPr id="0" name=""/>
        <dsp:cNvSpPr/>
      </dsp:nvSpPr>
      <dsp:spPr>
        <a:xfrm>
          <a:off x="0" y="1174536"/>
          <a:ext cx="5536442" cy="1172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Calibri"/>
              <a:ea typeface="Calibri"/>
              <a:cs typeface="Calibri"/>
            </a:rPr>
            <a:t>Mental health effects</a:t>
          </a:r>
          <a:r>
            <a:rPr lang="en-US" sz="2500" kern="1200" dirty="0">
              <a:latin typeface="Calibri"/>
              <a:ea typeface="Calibri"/>
              <a:cs typeface="Calibri"/>
            </a:rPr>
            <a:t>: depression, vicarious trauma</a:t>
          </a:r>
        </a:p>
      </dsp:txBody>
      <dsp:txXfrm>
        <a:off x="0" y="1174536"/>
        <a:ext cx="5536442" cy="1172428"/>
      </dsp:txXfrm>
    </dsp:sp>
    <dsp:sp modelId="{90F9E6E9-E50B-4663-A261-9BF989FF8EE4}">
      <dsp:nvSpPr>
        <dsp:cNvPr id="0" name=""/>
        <dsp:cNvSpPr/>
      </dsp:nvSpPr>
      <dsp:spPr>
        <a:xfrm>
          <a:off x="0" y="2346965"/>
          <a:ext cx="55364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79C8E0-0553-4427-909B-7FE128DEEBFF}">
      <dsp:nvSpPr>
        <dsp:cNvPr id="0" name=""/>
        <dsp:cNvSpPr/>
      </dsp:nvSpPr>
      <dsp:spPr>
        <a:xfrm>
          <a:off x="0" y="2346965"/>
          <a:ext cx="5525633" cy="1587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Calibri"/>
              <a:ea typeface="Calibri"/>
              <a:cs typeface="Calibri"/>
            </a:rPr>
            <a:t>Parenting challenges and stress</a:t>
          </a:r>
          <a:r>
            <a:rPr lang="en-US" sz="2500" kern="1200" dirty="0">
              <a:latin typeface="Calibri"/>
              <a:ea typeface="Calibri"/>
              <a:cs typeface="Calibri"/>
            </a:rPr>
            <a:t>: affect how one engages with their children</a:t>
          </a:r>
        </a:p>
      </dsp:txBody>
      <dsp:txXfrm>
        <a:off x="0" y="2346965"/>
        <a:ext cx="5525633" cy="1587890"/>
      </dsp:txXfrm>
    </dsp:sp>
    <dsp:sp modelId="{E5CCFB17-6E23-47CC-99E9-5592FF9EB0DC}">
      <dsp:nvSpPr>
        <dsp:cNvPr id="0" name=""/>
        <dsp:cNvSpPr/>
      </dsp:nvSpPr>
      <dsp:spPr>
        <a:xfrm>
          <a:off x="0" y="3555026"/>
          <a:ext cx="55364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C6F756-52DA-490A-AA0F-459FF66D39BB}">
      <dsp:nvSpPr>
        <dsp:cNvPr id="0" name=""/>
        <dsp:cNvSpPr/>
      </dsp:nvSpPr>
      <dsp:spPr>
        <a:xfrm>
          <a:off x="0" y="3555024"/>
          <a:ext cx="5531035" cy="1249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latin typeface="Calibri"/>
              <a:ea typeface="Calibri"/>
              <a:cs typeface="Calibri"/>
            </a:rPr>
            <a:t>Burnout and isolation</a:t>
          </a:r>
          <a:r>
            <a:rPr lang="en-US" sz="2500" kern="1200">
              <a:latin typeface="Calibri"/>
              <a:ea typeface="Calibri"/>
              <a:cs typeface="Calibri"/>
            </a:rPr>
            <a:t>: constantly supporting your partner can lead to emotional exhaustion</a:t>
          </a:r>
        </a:p>
      </dsp:txBody>
      <dsp:txXfrm>
        <a:off x="0" y="3555024"/>
        <a:ext cx="5531035" cy="12490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2B43C6-A4B8-488B-A71A-F625FA16FAAE}">
      <dsp:nvSpPr>
        <dsp:cNvPr id="0" name=""/>
        <dsp:cNvSpPr/>
      </dsp:nvSpPr>
      <dsp:spPr>
        <a:xfrm>
          <a:off x="0" y="0"/>
          <a:ext cx="5945448" cy="87446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00C038-DF3E-495A-919E-61252D4CB2E3}">
      <dsp:nvSpPr>
        <dsp:cNvPr id="0" name=""/>
        <dsp:cNvSpPr/>
      </dsp:nvSpPr>
      <dsp:spPr>
        <a:xfrm>
          <a:off x="264526" y="200860"/>
          <a:ext cx="480956" cy="4809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DAF460-4724-4979-B5E1-DA9FC38C4CB2}">
      <dsp:nvSpPr>
        <dsp:cNvPr id="0" name=""/>
        <dsp:cNvSpPr/>
      </dsp:nvSpPr>
      <dsp:spPr>
        <a:xfrm>
          <a:off x="1010008" y="4105"/>
          <a:ext cx="4935440" cy="87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548" tIns="92548" rIns="92548" bIns="9254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libri"/>
              <a:ea typeface="Calibri"/>
              <a:cs typeface="Calibri"/>
            </a:rPr>
            <a:t>Exercise regularly to relieve tension</a:t>
          </a:r>
        </a:p>
      </dsp:txBody>
      <dsp:txXfrm>
        <a:off x="1010008" y="4105"/>
        <a:ext cx="4935440" cy="874466"/>
      </dsp:txXfrm>
    </dsp:sp>
    <dsp:sp modelId="{C00362D0-9E35-4E32-862C-12A3048335DD}">
      <dsp:nvSpPr>
        <dsp:cNvPr id="0" name=""/>
        <dsp:cNvSpPr/>
      </dsp:nvSpPr>
      <dsp:spPr>
        <a:xfrm>
          <a:off x="0" y="1097188"/>
          <a:ext cx="5945448" cy="87446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B026B5-05EE-4C18-83BC-A6E5FCB40300}">
      <dsp:nvSpPr>
        <dsp:cNvPr id="0" name=""/>
        <dsp:cNvSpPr/>
      </dsp:nvSpPr>
      <dsp:spPr>
        <a:xfrm>
          <a:off x="264526" y="1293943"/>
          <a:ext cx="480956" cy="4809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0C1692-F7BA-4685-8CB7-9F45D41F9C58}">
      <dsp:nvSpPr>
        <dsp:cNvPr id="0" name=""/>
        <dsp:cNvSpPr/>
      </dsp:nvSpPr>
      <dsp:spPr>
        <a:xfrm>
          <a:off x="1010008" y="1097188"/>
          <a:ext cx="4935440" cy="87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548" tIns="92548" rIns="92548" bIns="9254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latin typeface="Calibri"/>
              <a:ea typeface="Calibri"/>
              <a:cs typeface="Calibri"/>
            </a:rPr>
            <a:t>Get enough sleep to stay energized and emotionally balanced</a:t>
          </a:r>
        </a:p>
      </dsp:txBody>
      <dsp:txXfrm>
        <a:off x="1010008" y="1097188"/>
        <a:ext cx="4935440" cy="874466"/>
      </dsp:txXfrm>
    </dsp:sp>
    <dsp:sp modelId="{F5108728-1548-4731-B79A-EF3321F3C62B}">
      <dsp:nvSpPr>
        <dsp:cNvPr id="0" name=""/>
        <dsp:cNvSpPr/>
      </dsp:nvSpPr>
      <dsp:spPr>
        <a:xfrm>
          <a:off x="0" y="2190271"/>
          <a:ext cx="5945448" cy="87446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F861EF-907A-4CD3-AAFD-442DEF76D70A}">
      <dsp:nvSpPr>
        <dsp:cNvPr id="0" name=""/>
        <dsp:cNvSpPr/>
      </dsp:nvSpPr>
      <dsp:spPr>
        <a:xfrm>
          <a:off x="264526" y="2387026"/>
          <a:ext cx="480956" cy="4809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5C253-DFBB-45C1-9626-58FB915A48C7}">
      <dsp:nvSpPr>
        <dsp:cNvPr id="0" name=""/>
        <dsp:cNvSpPr/>
      </dsp:nvSpPr>
      <dsp:spPr>
        <a:xfrm>
          <a:off x="1010008" y="2190271"/>
          <a:ext cx="4935440" cy="87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548" tIns="92548" rIns="92548" bIns="9254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libri"/>
              <a:ea typeface="Calibri"/>
              <a:cs typeface="Calibri"/>
            </a:rPr>
            <a:t>Be mindful of your own emotions and stress levels</a:t>
          </a:r>
        </a:p>
      </dsp:txBody>
      <dsp:txXfrm>
        <a:off x="1010008" y="2190271"/>
        <a:ext cx="4935440" cy="874466"/>
      </dsp:txXfrm>
    </dsp:sp>
    <dsp:sp modelId="{C466BCAE-4B33-430D-AE5B-C5B1C3688C3B}">
      <dsp:nvSpPr>
        <dsp:cNvPr id="0" name=""/>
        <dsp:cNvSpPr/>
      </dsp:nvSpPr>
      <dsp:spPr>
        <a:xfrm>
          <a:off x="0" y="3283354"/>
          <a:ext cx="5945448" cy="87446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B56744-EB2F-40B3-B87B-ADBB93DF66B9}">
      <dsp:nvSpPr>
        <dsp:cNvPr id="0" name=""/>
        <dsp:cNvSpPr/>
      </dsp:nvSpPr>
      <dsp:spPr>
        <a:xfrm>
          <a:off x="264526" y="3480109"/>
          <a:ext cx="480956" cy="48095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49B930-A1DC-4338-8937-560FD436444C}">
      <dsp:nvSpPr>
        <dsp:cNvPr id="0" name=""/>
        <dsp:cNvSpPr/>
      </dsp:nvSpPr>
      <dsp:spPr>
        <a:xfrm>
          <a:off x="1010008" y="3283354"/>
          <a:ext cx="4935440" cy="87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548" tIns="92548" rIns="92548" bIns="9254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libri"/>
              <a:ea typeface="Calibri"/>
              <a:cs typeface="Calibri"/>
            </a:rPr>
            <a:t>Practice emotional regulation</a:t>
          </a:r>
        </a:p>
      </dsp:txBody>
      <dsp:txXfrm>
        <a:off x="1010008" y="3283354"/>
        <a:ext cx="4935440" cy="874466"/>
      </dsp:txXfrm>
    </dsp:sp>
    <dsp:sp modelId="{C81AFC60-4250-45F9-AC97-1A12448E0C22}">
      <dsp:nvSpPr>
        <dsp:cNvPr id="0" name=""/>
        <dsp:cNvSpPr/>
      </dsp:nvSpPr>
      <dsp:spPr>
        <a:xfrm>
          <a:off x="0" y="4376437"/>
          <a:ext cx="5945448" cy="87446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22E006-2376-496E-BF45-5AE564D1F362}">
      <dsp:nvSpPr>
        <dsp:cNvPr id="0" name=""/>
        <dsp:cNvSpPr/>
      </dsp:nvSpPr>
      <dsp:spPr>
        <a:xfrm>
          <a:off x="264526" y="4573192"/>
          <a:ext cx="480956" cy="48095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77E48C-9743-452B-BD67-7013F85F3E6C}">
      <dsp:nvSpPr>
        <dsp:cNvPr id="0" name=""/>
        <dsp:cNvSpPr/>
      </dsp:nvSpPr>
      <dsp:spPr>
        <a:xfrm>
          <a:off x="1010008" y="4376437"/>
          <a:ext cx="4935440" cy="874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548" tIns="92548" rIns="92548" bIns="9254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libri"/>
              <a:ea typeface="Calibri"/>
              <a:cs typeface="Calibri"/>
            </a:rPr>
            <a:t>Seek therapy from trained professionals</a:t>
          </a:r>
        </a:p>
      </dsp:txBody>
      <dsp:txXfrm>
        <a:off x="1010008" y="4376437"/>
        <a:ext cx="4935440" cy="8744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BCAC59-D9E6-4781-B688-338E75855D71}">
      <dsp:nvSpPr>
        <dsp:cNvPr id="0" name=""/>
        <dsp:cNvSpPr/>
      </dsp:nvSpPr>
      <dsp:spPr>
        <a:xfrm>
          <a:off x="228528" y="521301"/>
          <a:ext cx="901733" cy="901733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D9E9F1-F209-4B44-8B56-0E7464F4B9D0}">
      <dsp:nvSpPr>
        <dsp:cNvPr id="0" name=""/>
        <dsp:cNvSpPr/>
      </dsp:nvSpPr>
      <dsp:spPr>
        <a:xfrm>
          <a:off x="417892" y="710665"/>
          <a:ext cx="523005" cy="5230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0D975D-60B9-46D0-A856-2262DB839F8E}">
      <dsp:nvSpPr>
        <dsp:cNvPr id="0" name=""/>
        <dsp:cNvSpPr/>
      </dsp:nvSpPr>
      <dsp:spPr>
        <a:xfrm>
          <a:off x="1315678" y="522708"/>
          <a:ext cx="1694735" cy="90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Calibri"/>
              <a:ea typeface="Calibri"/>
              <a:cs typeface="Calibri"/>
            </a:rPr>
            <a:t>Shift work, overtime and off-duty</a:t>
          </a:r>
        </a:p>
      </dsp:txBody>
      <dsp:txXfrm>
        <a:off x="1315678" y="522708"/>
        <a:ext cx="1694735" cy="901733"/>
      </dsp:txXfrm>
    </dsp:sp>
    <dsp:sp modelId="{C97D4F4D-2DD1-41BC-908F-298E21651E10}">
      <dsp:nvSpPr>
        <dsp:cNvPr id="0" name=""/>
        <dsp:cNvSpPr/>
      </dsp:nvSpPr>
      <dsp:spPr>
        <a:xfrm>
          <a:off x="3793036" y="521301"/>
          <a:ext cx="901733" cy="901733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9B7F59-9BB8-4D85-AD4E-8396BCCE81D7}">
      <dsp:nvSpPr>
        <dsp:cNvPr id="0" name=""/>
        <dsp:cNvSpPr/>
      </dsp:nvSpPr>
      <dsp:spPr>
        <a:xfrm>
          <a:off x="3982452" y="710665"/>
          <a:ext cx="523005" cy="52300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EB6590-B4CF-48FD-A912-3B60C7B65EC7}">
      <dsp:nvSpPr>
        <dsp:cNvPr id="0" name=""/>
        <dsp:cNvSpPr/>
      </dsp:nvSpPr>
      <dsp:spPr>
        <a:xfrm>
          <a:off x="4743631" y="525161"/>
          <a:ext cx="2125513" cy="90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Calibri"/>
              <a:ea typeface="Calibri"/>
              <a:cs typeface="Calibri"/>
            </a:rPr>
            <a:t>Hypervigilance</a:t>
          </a:r>
        </a:p>
      </dsp:txBody>
      <dsp:txXfrm>
        <a:off x="4743631" y="525161"/>
        <a:ext cx="2125513" cy="901733"/>
      </dsp:txXfrm>
    </dsp:sp>
    <dsp:sp modelId="{1BC0B686-8EB5-46C7-A549-AEBC6EE6472B}">
      <dsp:nvSpPr>
        <dsp:cNvPr id="0" name=""/>
        <dsp:cNvSpPr/>
      </dsp:nvSpPr>
      <dsp:spPr>
        <a:xfrm>
          <a:off x="7194799" y="521301"/>
          <a:ext cx="901733" cy="901733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4B499B-418D-4360-8CAD-55DB8EA828C5}">
      <dsp:nvSpPr>
        <dsp:cNvPr id="0" name=""/>
        <dsp:cNvSpPr/>
      </dsp:nvSpPr>
      <dsp:spPr>
        <a:xfrm>
          <a:off x="7384163" y="710665"/>
          <a:ext cx="523005" cy="52300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22FF98-B284-4E59-9DCA-E72D5ACD5A3F}">
      <dsp:nvSpPr>
        <dsp:cNvPr id="0" name=""/>
        <dsp:cNvSpPr/>
      </dsp:nvSpPr>
      <dsp:spPr>
        <a:xfrm>
          <a:off x="8289761" y="521301"/>
          <a:ext cx="2125513" cy="90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Calibri"/>
              <a:ea typeface="Calibri"/>
              <a:cs typeface="Calibri"/>
            </a:rPr>
            <a:t>Carryover of work attitudes at home</a:t>
          </a:r>
        </a:p>
      </dsp:txBody>
      <dsp:txXfrm>
        <a:off x="8289761" y="521301"/>
        <a:ext cx="2125513" cy="901733"/>
      </dsp:txXfrm>
    </dsp:sp>
    <dsp:sp modelId="{753FA927-94EB-48F6-8903-A9F590C166E5}">
      <dsp:nvSpPr>
        <dsp:cNvPr id="0" name=""/>
        <dsp:cNvSpPr/>
      </dsp:nvSpPr>
      <dsp:spPr>
        <a:xfrm>
          <a:off x="1685855" y="1977154"/>
          <a:ext cx="901733" cy="901733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FD0721-DB7B-48E2-9BE5-7796E0EC9AB3}">
      <dsp:nvSpPr>
        <dsp:cNvPr id="0" name=""/>
        <dsp:cNvSpPr/>
      </dsp:nvSpPr>
      <dsp:spPr>
        <a:xfrm>
          <a:off x="1875220" y="2166521"/>
          <a:ext cx="523005" cy="52300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C228CB-DAC5-4D1A-ACBE-0AC598A7B1BC}">
      <dsp:nvSpPr>
        <dsp:cNvPr id="0" name=""/>
        <dsp:cNvSpPr/>
      </dsp:nvSpPr>
      <dsp:spPr>
        <a:xfrm>
          <a:off x="2780806" y="1977154"/>
          <a:ext cx="2125513" cy="90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Calibri"/>
              <a:ea typeface="Calibri"/>
              <a:cs typeface="Calibri"/>
            </a:rPr>
            <a:t>Unable to readily answer your calls or messages</a:t>
          </a:r>
        </a:p>
      </dsp:txBody>
      <dsp:txXfrm>
        <a:off x="2780806" y="1977154"/>
        <a:ext cx="2125513" cy="901733"/>
      </dsp:txXfrm>
    </dsp:sp>
    <dsp:sp modelId="{0138FB20-BF6D-4C2D-B39B-861B215CC93A}">
      <dsp:nvSpPr>
        <dsp:cNvPr id="0" name=""/>
        <dsp:cNvSpPr/>
      </dsp:nvSpPr>
      <dsp:spPr>
        <a:xfrm>
          <a:off x="5650517" y="2005965"/>
          <a:ext cx="901733" cy="901733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DE1B7D-1A85-4637-AE7E-3B64E1B01D06}">
      <dsp:nvSpPr>
        <dsp:cNvPr id="0" name=""/>
        <dsp:cNvSpPr/>
      </dsp:nvSpPr>
      <dsp:spPr>
        <a:xfrm>
          <a:off x="5839847" y="2195328"/>
          <a:ext cx="523005" cy="52300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E29CCB-BD54-4830-96B2-35376B0BAAE4}">
      <dsp:nvSpPr>
        <dsp:cNvPr id="0" name=""/>
        <dsp:cNvSpPr/>
      </dsp:nvSpPr>
      <dsp:spPr>
        <a:xfrm>
          <a:off x="6687424" y="2026777"/>
          <a:ext cx="2125513" cy="90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Calibri"/>
              <a:ea typeface="Calibri"/>
              <a:cs typeface="Calibri"/>
            </a:rPr>
            <a:t>Responding to calls within a moment's notice</a:t>
          </a:r>
        </a:p>
      </dsp:txBody>
      <dsp:txXfrm>
        <a:off x="6687424" y="2026777"/>
        <a:ext cx="2125513" cy="9017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FECF2-A3AA-45F2-B69B-03A25F894546}">
      <dsp:nvSpPr>
        <dsp:cNvPr id="0" name=""/>
        <dsp:cNvSpPr/>
      </dsp:nvSpPr>
      <dsp:spPr>
        <a:xfrm>
          <a:off x="4195" y="1117384"/>
          <a:ext cx="1996763" cy="13757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8AB2C-8476-44C0-AFE1-C59CF039378D}">
      <dsp:nvSpPr>
        <dsp:cNvPr id="0" name=""/>
        <dsp:cNvSpPr/>
      </dsp:nvSpPr>
      <dsp:spPr>
        <a:xfrm>
          <a:off x="4195" y="2493154"/>
          <a:ext cx="1996763" cy="740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0" numCol="1" spcCol="1270" anchor="t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4195" y="2493154"/>
        <a:ext cx="1996763" cy="740799"/>
      </dsp:txXfrm>
    </dsp:sp>
    <dsp:sp modelId="{B9435015-A64F-4C0E-885C-BF52569C3549}">
      <dsp:nvSpPr>
        <dsp:cNvPr id="0" name=""/>
        <dsp:cNvSpPr/>
      </dsp:nvSpPr>
      <dsp:spPr>
        <a:xfrm>
          <a:off x="2200719" y="1117384"/>
          <a:ext cx="1996763" cy="13757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335825-9569-4FA8-A669-3DEC0C067C0A}">
      <dsp:nvSpPr>
        <dsp:cNvPr id="0" name=""/>
        <dsp:cNvSpPr/>
      </dsp:nvSpPr>
      <dsp:spPr>
        <a:xfrm>
          <a:off x="2200719" y="2493154"/>
          <a:ext cx="1996763" cy="740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0" numCol="1" spcCol="1270" anchor="t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2200719" y="2493154"/>
        <a:ext cx="1996763" cy="740799"/>
      </dsp:txXfrm>
    </dsp:sp>
    <dsp:sp modelId="{8B4CEBAA-2EEB-46FD-BCAF-5821C8B5CB63}">
      <dsp:nvSpPr>
        <dsp:cNvPr id="0" name=""/>
        <dsp:cNvSpPr/>
      </dsp:nvSpPr>
      <dsp:spPr>
        <a:xfrm>
          <a:off x="4397242" y="1117384"/>
          <a:ext cx="1996763" cy="13757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DA2084-3869-45E0-8DD3-F5321CE8823F}">
      <dsp:nvSpPr>
        <dsp:cNvPr id="0" name=""/>
        <dsp:cNvSpPr/>
      </dsp:nvSpPr>
      <dsp:spPr>
        <a:xfrm>
          <a:off x="4397242" y="2493154"/>
          <a:ext cx="1996763" cy="740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0" numCol="1" spcCol="1270" anchor="t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4397242" y="2493154"/>
        <a:ext cx="1996763" cy="740799"/>
      </dsp:txXfrm>
    </dsp:sp>
    <dsp:sp modelId="{6E00ED00-DE51-40EC-871D-C4056E138EC1}">
      <dsp:nvSpPr>
        <dsp:cNvPr id="0" name=""/>
        <dsp:cNvSpPr/>
      </dsp:nvSpPr>
      <dsp:spPr>
        <a:xfrm>
          <a:off x="6593765" y="1117384"/>
          <a:ext cx="1996763" cy="13757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B9AD0E-EF91-4650-ACCA-0E780B375CB2}">
      <dsp:nvSpPr>
        <dsp:cNvPr id="0" name=""/>
        <dsp:cNvSpPr/>
      </dsp:nvSpPr>
      <dsp:spPr>
        <a:xfrm>
          <a:off x="6593765" y="2493154"/>
          <a:ext cx="1996763" cy="740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0" numCol="1" spcCol="1270" anchor="t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6593765" y="2493154"/>
        <a:ext cx="1996763" cy="7407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ABE1C-17C8-4691-9685-D80D60AD9D63}">
      <dsp:nvSpPr>
        <dsp:cNvPr id="0" name=""/>
        <dsp:cNvSpPr/>
      </dsp:nvSpPr>
      <dsp:spPr>
        <a:xfrm>
          <a:off x="1074188" y="778"/>
          <a:ext cx="2271614" cy="13629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1">
              <a:lumMod val="10000"/>
              <a:lumOff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Calibri"/>
              <a:ea typeface="Calibri"/>
              <a:cs typeface="Calibri"/>
            </a:rPr>
            <a:t>“Fix it" mindset</a:t>
          </a:r>
        </a:p>
      </dsp:txBody>
      <dsp:txXfrm>
        <a:off x="1074188" y="778"/>
        <a:ext cx="2271614" cy="1362968"/>
      </dsp:txXfrm>
    </dsp:sp>
    <dsp:sp modelId="{E725A46D-0FC0-4EB6-8404-7C9EA9EE447D}">
      <dsp:nvSpPr>
        <dsp:cNvPr id="0" name=""/>
        <dsp:cNvSpPr/>
      </dsp:nvSpPr>
      <dsp:spPr>
        <a:xfrm>
          <a:off x="3572963" y="778"/>
          <a:ext cx="2271614" cy="13629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1">
              <a:lumMod val="10000"/>
              <a:lumOff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Calibri"/>
              <a:ea typeface="Calibri"/>
              <a:cs typeface="Calibri"/>
            </a:rPr>
            <a:t>Dark humor to cope with stress</a:t>
          </a:r>
        </a:p>
      </dsp:txBody>
      <dsp:txXfrm>
        <a:off x="3572963" y="778"/>
        <a:ext cx="2271614" cy="1362968"/>
      </dsp:txXfrm>
    </dsp:sp>
    <dsp:sp modelId="{551FB999-59E1-49EA-8C11-96BE2D81DDE7}">
      <dsp:nvSpPr>
        <dsp:cNvPr id="0" name=""/>
        <dsp:cNvSpPr/>
      </dsp:nvSpPr>
      <dsp:spPr>
        <a:xfrm>
          <a:off x="6071739" y="778"/>
          <a:ext cx="2271614" cy="13629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1">
              <a:lumMod val="10000"/>
              <a:lumOff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Calibri"/>
              <a:ea typeface="Calibri"/>
              <a:cs typeface="Calibri"/>
            </a:rPr>
            <a:t>“Suck it up buttercup” mentality</a:t>
          </a:r>
        </a:p>
      </dsp:txBody>
      <dsp:txXfrm>
        <a:off x="6071739" y="778"/>
        <a:ext cx="2271614" cy="1362968"/>
      </dsp:txXfrm>
    </dsp:sp>
    <dsp:sp modelId="{5E2519C2-4614-431A-A3EB-8ECF53A78530}">
      <dsp:nvSpPr>
        <dsp:cNvPr id="0" name=""/>
        <dsp:cNvSpPr/>
      </dsp:nvSpPr>
      <dsp:spPr>
        <a:xfrm>
          <a:off x="1074188" y="1590908"/>
          <a:ext cx="2271614" cy="13629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1">
              <a:lumMod val="10000"/>
              <a:lumOff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Calibri"/>
              <a:ea typeface="Calibri"/>
              <a:cs typeface="Calibri"/>
            </a:rPr>
            <a:t>Establishing tight bonds</a:t>
          </a:r>
        </a:p>
      </dsp:txBody>
      <dsp:txXfrm>
        <a:off x="1074188" y="1590908"/>
        <a:ext cx="2271614" cy="1362968"/>
      </dsp:txXfrm>
    </dsp:sp>
    <dsp:sp modelId="{385761DD-AAEB-4B3E-B291-40A56B7E4209}">
      <dsp:nvSpPr>
        <dsp:cNvPr id="0" name=""/>
        <dsp:cNvSpPr/>
      </dsp:nvSpPr>
      <dsp:spPr>
        <a:xfrm>
          <a:off x="3572963" y="1590908"/>
          <a:ext cx="2271614" cy="13629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1">
              <a:lumMod val="10000"/>
              <a:lumOff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Calibri"/>
              <a:ea typeface="Calibri"/>
              <a:cs typeface="Calibri"/>
            </a:rPr>
            <a:t>Substance use</a:t>
          </a:r>
        </a:p>
      </dsp:txBody>
      <dsp:txXfrm>
        <a:off x="3572963" y="1590908"/>
        <a:ext cx="2271614" cy="1362968"/>
      </dsp:txXfrm>
    </dsp:sp>
    <dsp:sp modelId="{1ACF6108-6132-4A98-8881-3C9653C226CF}">
      <dsp:nvSpPr>
        <dsp:cNvPr id="0" name=""/>
        <dsp:cNvSpPr/>
      </dsp:nvSpPr>
      <dsp:spPr>
        <a:xfrm>
          <a:off x="6071739" y="1590908"/>
          <a:ext cx="2271614" cy="13629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1">
              <a:lumMod val="10000"/>
              <a:lumOff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Calibri"/>
              <a:ea typeface="Calibri"/>
              <a:cs typeface="Calibri"/>
            </a:rPr>
            <a:t>Thin Blue Line Family</a:t>
          </a:r>
        </a:p>
      </dsp:txBody>
      <dsp:txXfrm>
        <a:off x="6071739" y="1590908"/>
        <a:ext cx="2271614" cy="13629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E2C7AE-D811-4954-9716-10A0AAB5274E}">
      <dsp:nvSpPr>
        <dsp:cNvPr id="0" name=""/>
        <dsp:cNvSpPr/>
      </dsp:nvSpPr>
      <dsp:spPr>
        <a:xfrm>
          <a:off x="0" y="45743"/>
          <a:ext cx="8732883" cy="5996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baseline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rPr>
            <a:t>Re-experience/Intrusion </a:t>
          </a:r>
          <a:endParaRPr lang="en-US" sz="2500" kern="1200">
            <a:solidFill>
              <a:srgbClr val="FFFFFF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9271" y="75014"/>
        <a:ext cx="8674341" cy="541083"/>
      </dsp:txXfrm>
    </dsp:sp>
    <dsp:sp modelId="{EA18CCE6-AFC1-48EA-8004-F284D92BB9AA}">
      <dsp:nvSpPr>
        <dsp:cNvPr id="0" name=""/>
        <dsp:cNvSpPr/>
      </dsp:nvSpPr>
      <dsp:spPr>
        <a:xfrm>
          <a:off x="0" y="645368"/>
          <a:ext cx="8732883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269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kern="1200" baseline="0">
              <a:latin typeface="Calibri" panose="020F0502020204030204" pitchFamily="34" charset="0"/>
              <a:cs typeface="Calibri" panose="020F0502020204030204" pitchFamily="34" charset="0"/>
            </a:rPr>
            <a:t>Nightmares, flashbacks, reactions to trauma reminders</a:t>
          </a:r>
          <a:endParaRPr lang="en-US" sz="2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645368"/>
        <a:ext cx="8732883" cy="414000"/>
      </dsp:txXfrm>
    </dsp:sp>
    <dsp:sp modelId="{31821946-80B7-4570-9AB1-8CEA1F5F9366}">
      <dsp:nvSpPr>
        <dsp:cNvPr id="0" name=""/>
        <dsp:cNvSpPr/>
      </dsp:nvSpPr>
      <dsp:spPr>
        <a:xfrm>
          <a:off x="0" y="1059368"/>
          <a:ext cx="8732883" cy="5996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rPr>
            <a:t>Avoidance</a:t>
          </a:r>
        </a:p>
      </dsp:txBody>
      <dsp:txXfrm>
        <a:off x="29271" y="1088639"/>
        <a:ext cx="8674341" cy="541083"/>
      </dsp:txXfrm>
    </dsp:sp>
    <dsp:sp modelId="{850284B4-C404-4743-9662-D942EE269B8B}">
      <dsp:nvSpPr>
        <dsp:cNvPr id="0" name=""/>
        <dsp:cNvSpPr/>
      </dsp:nvSpPr>
      <dsp:spPr>
        <a:xfrm>
          <a:off x="0" y="1658993"/>
          <a:ext cx="8732883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269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kern="1200" baseline="0">
              <a:latin typeface="Calibri" panose="020F0502020204030204" pitchFamily="34" charset="0"/>
              <a:cs typeface="Calibri" panose="020F0502020204030204" pitchFamily="34" charset="0"/>
            </a:rPr>
            <a:t>Memories, thoughts, feelings, external reminders</a:t>
          </a:r>
          <a:endParaRPr lang="en-US" sz="2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658993"/>
        <a:ext cx="8732883" cy="414000"/>
      </dsp:txXfrm>
    </dsp:sp>
    <dsp:sp modelId="{B4C1EE9B-2695-4250-B7F6-E06785BB9DD4}">
      <dsp:nvSpPr>
        <dsp:cNvPr id="0" name=""/>
        <dsp:cNvSpPr/>
      </dsp:nvSpPr>
      <dsp:spPr>
        <a:xfrm>
          <a:off x="0" y="2072993"/>
          <a:ext cx="8732883" cy="5996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rPr>
            <a:t>Cognition &amp; Mood</a:t>
          </a:r>
        </a:p>
      </dsp:txBody>
      <dsp:txXfrm>
        <a:off x="29271" y="2102264"/>
        <a:ext cx="8674341" cy="541083"/>
      </dsp:txXfrm>
    </dsp:sp>
    <dsp:sp modelId="{E347A04E-74E5-4574-B89D-1A57EC8A894B}">
      <dsp:nvSpPr>
        <dsp:cNvPr id="0" name=""/>
        <dsp:cNvSpPr/>
      </dsp:nvSpPr>
      <dsp:spPr>
        <a:xfrm>
          <a:off x="0" y="2672618"/>
          <a:ext cx="8732883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269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latin typeface="Calibri" panose="020F0502020204030204" pitchFamily="34" charset="0"/>
              <a:cs typeface="Calibri" panose="020F0502020204030204" pitchFamily="34" charset="0"/>
            </a:rPr>
            <a:t>Negative beliefs, negative mood, withdrawal, depression</a:t>
          </a:r>
        </a:p>
      </dsp:txBody>
      <dsp:txXfrm>
        <a:off x="0" y="2672618"/>
        <a:ext cx="8732883" cy="414000"/>
      </dsp:txXfrm>
    </dsp:sp>
    <dsp:sp modelId="{B646AD00-9FA6-4E38-BC79-5EAE6D02F031}">
      <dsp:nvSpPr>
        <dsp:cNvPr id="0" name=""/>
        <dsp:cNvSpPr/>
      </dsp:nvSpPr>
      <dsp:spPr>
        <a:xfrm>
          <a:off x="0" y="3086618"/>
          <a:ext cx="8732883" cy="5996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rPr>
            <a:t>Arousal/Reactivity</a:t>
          </a:r>
        </a:p>
      </dsp:txBody>
      <dsp:txXfrm>
        <a:off x="29271" y="3115889"/>
        <a:ext cx="8674341" cy="541083"/>
      </dsp:txXfrm>
    </dsp:sp>
    <dsp:sp modelId="{544E1BF0-5412-457C-8A15-531133EAFA2F}">
      <dsp:nvSpPr>
        <dsp:cNvPr id="0" name=""/>
        <dsp:cNvSpPr/>
      </dsp:nvSpPr>
      <dsp:spPr>
        <a:xfrm>
          <a:off x="0" y="3686243"/>
          <a:ext cx="8732883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269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Anger, reckless behavior, hypervigilance, sleep issues</a:t>
          </a:r>
        </a:p>
      </dsp:txBody>
      <dsp:txXfrm>
        <a:off x="0" y="3686243"/>
        <a:ext cx="8732883" cy="414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609EB-3802-4412-B1CC-80AA7FD108F6}">
      <dsp:nvSpPr>
        <dsp:cNvPr id="0" name=""/>
        <dsp:cNvSpPr/>
      </dsp:nvSpPr>
      <dsp:spPr>
        <a:xfrm>
          <a:off x="0" y="3027"/>
          <a:ext cx="5990135" cy="936000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Increased irritability, mood swings, or withdrawal</a:t>
          </a:r>
        </a:p>
      </dsp:txBody>
      <dsp:txXfrm>
        <a:off x="45692" y="48719"/>
        <a:ext cx="5898751" cy="844616"/>
      </dsp:txXfrm>
    </dsp:sp>
    <dsp:sp modelId="{0DEF52D9-96C0-42A0-A7FC-900C5CA467D2}">
      <dsp:nvSpPr>
        <dsp:cNvPr id="0" name=""/>
        <dsp:cNvSpPr/>
      </dsp:nvSpPr>
      <dsp:spPr>
        <a:xfrm>
          <a:off x="0" y="1083027"/>
          <a:ext cx="5990135" cy="936000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4389"/>
              <a:satOff val="108"/>
              <a:lumOff val="-3775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Difficulty sleeping or nightmares</a:t>
          </a:r>
        </a:p>
      </dsp:txBody>
      <dsp:txXfrm>
        <a:off x="45692" y="1128719"/>
        <a:ext cx="5898751" cy="844616"/>
      </dsp:txXfrm>
    </dsp:sp>
    <dsp:sp modelId="{64035C54-0E31-42A7-A9CA-46F127F8283D}">
      <dsp:nvSpPr>
        <dsp:cNvPr id="0" name=""/>
        <dsp:cNvSpPr/>
      </dsp:nvSpPr>
      <dsp:spPr>
        <a:xfrm>
          <a:off x="0" y="2163027"/>
          <a:ext cx="5990135" cy="936000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8777"/>
              <a:satOff val="216"/>
              <a:lumOff val="-755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Loss of interest in hobbies and relationships</a:t>
          </a:r>
        </a:p>
      </dsp:txBody>
      <dsp:txXfrm>
        <a:off x="45692" y="2208719"/>
        <a:ext cx="5898751" cy="844616"/>
      </dsp:txXfrm>
    </dsp:sp>
    <dsp:sp modelId="{55D5BFF0-FEDF-4EBC-BD65-2C51D0B530BC}">
      <dsp:nvSpPr>
        <dsp:cNvPr id="0" name=""/>
        <dsp:cNvSpPr/>
      </dsp:nvSpPr>
      <dsp:spPr>
        <a:xfrm>
          <a:off x="0" y="3243027"/>
          <a:ext cx="5990135" cy="936000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13166"/>
              <a:satOff val="325"/>
              <a:lumOff val="-11324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Increased alcohol or substance use</a:t>
          </a:r>
        </a:p>
      </dsp:txBody>
      <dsp:txXfrm>
        <a:off x="45692" y="3288719"/>
        <a:ext cx="5898751" cy="844616"/>
      </dsp:txXfrm>
    </dsp:sp>
    <dsp:sp modelId="{2B12DAF4-2CBA-4520-912F-533AD584D1EC}">
      <dsp:nvSpPr>
        <dsp:cNvPr id="0" name=""/>
        <dsp:cNvSpPr/>
      </dsp:nvSpPr>
      <dsp:spPr>
        <a:xfrm>
          <a:off x="0" y="4323027"/>
          <a:ext cx="5990135" cy="936000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2">
              <a:hueOff val="17554"/>
              <a:satOff val="433"/>
              <a:lumOff val="-15099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Expressions of hopelessness or distress</a:t>
          </a:r>
        </a:p>
      </dsp:txBody>
      <dsp:txXfrm>
        <a:off x="45692" y="4368719"/>
        <a:ext cx="5898751" cy="84461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06169-52A9-46F8-87D9-981F1E5CE931}">
      <dsp:nvSpPr>
        <dsp:cNvPr id="0" name=""/>
        <dsp:cNvSpPr/>
      </dsp:nvSpPr>
      <dsp:spPr>
        <a:xfrm>
          <a:off x="1095183" y="621445"/>
          <a:ext cx="1279935" cy="12799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51545B-86E0-480A-B00B-3500B226524F}">
      <dsp:nvSpPr>
        <dsp:cNvPr id="0" name=""/>
        <dsp:cNvSpPr/>
      </dsp:nvSpPr>
      <dsp:spPr>
        <a:xfrm>
          <a:off x="313000" y="1965501"/>
          <a:ext cx="2844301" cy="1541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Allow time and space for your first responder to debrief and decompress</a:t>
          </a:r>
        </a:p>
      </dsp:txBody>
      <dsp:txXfrm>
        <a:off x="313000" y="1965501"/>
        <a:ext cx="2844301" cy="1541169"/>
      </dsp:txXfrm>
    </dsp:sp>
    <dsp:sp modelId="{48B902D4-656A-46F6-9D79-0BFB7FDD054E}">
      <dsp:nvSpPr>
        <dsp:cNvPr id="0" name=""/>
        <dsp:cNvSpPr/>
      </dsp:nvSpPr>
      <dsp:spPr>
        <a:xfrm>
          <a:off x="4437238" y="609722"/>
          <a:ext cx="1279935" cy="12799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E54C88-DD09-411D-A92C-19D8D4F74EA3}">
      <dsp:nvSpPr>
        <dsp:cNvPr id="0" name=""/>
        <dsp:cNvSpPr/>
      </dsp:nvSpPr>
      <dsp:spPr>
        <a:xfrm>
          <a:off x="3662677" y="1989836"/>
          <a:ext cx="2844301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Be emotionally attuned to your partner</a:t>
          </a:r>
        </a:p>
      </dsp:txBody>
      <dsp:txXfrm>
        <a:off x="3662677" y="1989836"/>
        <a:ext cx="2844301" cy="1530000"/>
      </dsp:txXfrm>
    </dsp:sp>
    <dsp:sp modelId="{468711E5-9179-43FC-A3E6-33B1BA3AD16F}">
      <dsp:nvSpPr>
        <dsp:cNvPr id="0" name=""/>
        <dsp:cNvSpPr/>
      </dsp:nvSpPr>
      <dsp:spPr>
        <a:xfrm>
          <a:off x="7956742" y="678135"/>
          <a:ext cx="1279935" cy="12799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397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F8503F-76A2-4E7A-87D9-C3D15B0E46C9}">
      <dsp:nvSpPr>
        <dsp:cNvPr id="0" name=""/>
        <dsp:cNvSpPr/>
      </dsp:nvSpPr>
      <dsp:spPr>
        <a:xfrm>
          <a:off x="7079224" y="2101924"/>
          <a:ext cx="2844301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Create a supportive and emotionally safe home environment</a:t>
          </a:r>
        </a:p>
      </dsp:txBody>
      <dsp:txXfrm>
        <a:off x="7079224" y="2101924"/>
        <a:ext cx="2844301" cy="153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BA59F0E-2192-4852-B9C4-BA9914E407C6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3152BE1-C2BC-44E3-9525-DFDD2292F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58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workshop was created by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partners and mental health professionals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who truly understand the lifestyle of first responders and their families.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We’ve walked this road ourselves: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late-night worry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missed holidays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emotional distance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after a tough shift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And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pride, strength, and passion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that come with being part of this unique community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workshop was built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with you in mind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—because we noticed something important: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There are many resources for first responders…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But far fewer for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people who love them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As partners, you carry so much of the emotional weight—and you deserve support, too.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Whether you’re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new to this lifestyle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or have been living it for years, we know how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unique and challenging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it can be to love someone who runs toward danger.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Our goal is to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empower you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with: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Tools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Insights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Support</a:t>
            </a:r>
          </a:p>
          <a:p>
            <a:pPr marL="457200" lvl="1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	…to help you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thrive—not just survive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—in your relationship and family life.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100" b="1" dirty="0">
              <a:latin typeface="+mn-lt"/>
            </a:endParaRPr>
          </a:p>
          <a:p>
            <a:pPr marL="0" indent="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dirty="0">
                <a:latin typeface="+mn-lt"/>
              </a:rPr>
              <a:t>BEST PRACTICES:</a:t>
            </a:r>
            <a:br>
              <a:rPr lang="en-US" sz="1100" dirty="0">
                <a:latin typeface="+mn-lt"/>
              </a:rPr>
            </a:b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To help build connections and community, we invite each of you to briefly introduce yourselves by sharing: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Your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 name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How many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years have you been with your first responder partner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*Icebreaker question*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>
              <a:latin typeface="+mn-lt"/>
            </a:endParaRPr>
          </a:p>
          <a:p>
            <a:pPr algn="l">
              <a:spcBef>
                <a:spcPts val="600"/>
              </a:spcBef>
              <a:spcAft>
                <a:spcPts val="300"/>
              </a:spcAft>
              <a:buNone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To help us make the most of our time together, we kindly ask that you follow these simple guidelines: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  Please silence your cell phones.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  If you need to take a call, please step outside the room.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  Provide directions to restrooms. 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We’ll be providing short breaks throughout the workshop.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  If you’d like to respond or react to something, please raise your hand.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algn="l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  While we value everyone’s input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we may need to gently redirect or pause discussions to ensure we stay on schedule and respect everyone’s time.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90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u="none" dirty="0">
                <a:latin typeface="+mn-lt"/>
              </a:rPr>
              <a:t>KEY POINTS: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The job doesn’t stay at work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—it impacts home life in real ways.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Shift Work, Overtime &amp; Off-Duty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Expect rotating shifts, nights, weekends, and holidays.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Overtime may be voluntary or mandatory.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Plans may change at the last minute due to call-ins or staffing needs.</a:t>
            </a:r>
          </a:p>
          <a:p>
            <a:pPr marL="0" indent="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Hypervigilance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Constant alertness is part of the job—and it often follows them home.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may notice behaviors like: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Sitting facing the door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Scanning crowds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Checking exits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It’s about safety, not paranoia—but it can affect how present they are in public or at home.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Work attitudes 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can carry into home life: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Authoritative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– staying in “operator” mode.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Cynical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– doubting the goodness of others.</a:t>
            </a:r>
            <a:endParaRPr lang="en-US" sz="1100" b="1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Protective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– especially toward loved ones, which can be complex when children are involved.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How have you seen this play out in your own family? 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How do you deal with it?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Limited Communication During Shifts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They may not be able to answer calls or texts.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Responses may be delayed or brief—not because they don’t care, but because they’re busy or emotionally spent.</a:t>
            </a:r>
          </a:p>
          <a:p>
            <a:pPr marL="0" indent="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Subject to Immediate Recall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They may be called in unexpectedly—even during vacations or holidays.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unpredictability can be frustrating and disruptive to family life.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Reminder: holidays can be celebrated on your own special day if your partner is working. 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Make it special for kids, “You’re having two thanksgivings this year!”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you’ve ever felt overwhelmed or disconnected, you’re not alone.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These are common experiences in first responder families—and understanding them is the first step toward building resilience together.</a:t>
            </a:r>
          </a:p>
          <a:p>
            <a:endParaRPr lang="en-US" sz="1100" u="none" dirty="0">
              <a:latin typeface="+mn-lt"/>
            </a:endParaRPr>
          </a:p>
          <a:p>
            <a:r>
              <a:rPr lang="en-US" sz="1100" b="1" u="none" dirty="0">
                <a:latin typeface="+mn-lt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Share personal examples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to normalize these challenges: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“Why are you never home?”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or </a:t>
            </a: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“Even when you are, you’re too tired to engage.”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“I never get to face the door in restaurants anymore!”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“Why do my emergencies come second to strangers’?”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Validate participants’ feelings and encourage open discussion.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Emphasize that these dynamics are common—and manageable with communication, empathy, and support.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endParaRPr lang="en-US" sz="11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00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BAF7E-FC03-005E-3AE6-5D03DF461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0DFC20-839C-D287-FA92-2D50F7F2F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4133FE-6D05-FBBC-0BA1-5E58B63C2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u="none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first responder community, especially law enforcement, has unique dynamics that affect both work and home life.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Law enforcement officers (LEOs) are 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natural problem-solvers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which benefits their work but can create challenges at home.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mindset may lead them to offer solutions when their partner simply wants to vent.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(Note: Strategies to address this will be covered later.)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Humor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 is a common coping mechanism among LEOs.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Dark humor may seem inappropriate but often serves as a way to process trauma.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 seemingly off-putting joke might be their way of saying, “That call was hard.”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 lack of humor could signal they need support.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 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“suck it up, buttercup” mentality 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often surrounds mental health in law enforcement.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Many officers hesitate to seek help due to stigma or fear of professional consequences.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Peer support programs and mental health initiatives are emerging to combat this stigma.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Employee Assistance Programs (EAPs) may lack clinicians who understand law enforcement trauma.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There’s also concern about the agency knowing a partner is seeking mental health support.</a:t>
            </a:r>
          </a:p>
          <a:p>
            <a:pPr marL="171450" indent="-1714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They form 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tight bonds with colleagues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—like a second family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They may process trauma with peers instead of you—not to shut you out, but because of shared experience.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Alcohol use 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is often normalized as a coping tool in the first responder community.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“Thin Blue Line” 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represents a strong sense of family and support among law enforcement.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network includes others who understand and share similar experiences.</a:t>
            </a:r>
          </a:p>
          <a:p>
            <a:endParaRPr lang="en-US" sz="1100" u="none" dirty="0">
              <a:latin typeface="+mn-lt"/>
            </a:endParaRPr>
          </a:p>
          <a:p>
            <a:r>
              <a:rPr lang="en-US" sz="1100" b="1" u="none" dirty="0">
                <a:latin typeface="+mn-lt"/>
              </a:rPr>
              <a:t>BEST PRACTICES: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u="none" dirty="0">
                <a:latin typeface="+mn-lt"/>
              </a:rPr>
              <a:t>Avoid discussing solutions or strategies on how to manage these points, that will be discussed later.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Highlight the positive aspects of the community—there is </a:t>
            </a:r>
            <a:r>
              <a:rPr lang="en-US" sz="1100" b="0" i="0">
                <a:solidFill>
                  <a:srgbClr val="424242"/>
                </a:solidFill>
                <a:effectLst/>
                <a:latin typeface="+mn-lt"/>
              </a:rPr>
              <a:t>real support 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within the “Thin Blue Line.”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Many organizations, social media groups, businesses, and charities actively support law enforcement families.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When addressing mental health stigma, emphasize that vulnerability and seeking help are signs of strength.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Acknowledge that many departments are working to break down stigma and promote healthier coping strategies.</a:t>
            </a:r>
          </a:p>
          <a:p>
            <a:endParaRPr lang="en-US" b="1" i="1" u="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67991-C070-E70C-AB6E-D613AA876D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75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i="0" dirty="0">
                <a:solidFill>
                  <a:schemeClr val="tx1"/>
                </a:solidFill>
                <a:effectLst/>
                <a:latin typeface="+mn-lt"/>
                <a:ea typeface="Lato"/>
                <a:cs typeface="Lato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Let’s take a quick, lighthearted break—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let’s talk about donuts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!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connection between law enforcement and donuts isn’t just a stereotype.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Historically, donut shops were among the few places open late at night.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They offered coffee, snacks, and a safe place for officers during long shifts.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Officers could take a break, refuel, and stay alert throughout the night.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relationship also benefited donut shops by deterring late-night robberies.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William Rosenberg, founder of Dunkin’ Donuts, encouraged his shops to welcome police officers, strengthening the bond.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Over time, this practical connection evolved into a fun and enduring tradition.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So, if you’ve ever wondered why cops and donuts go hand-in-hand—now you know!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01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tx1"/>
                </a:solidFill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Law enforcement is a high-stress profession, but that stress doesn’t always look obvious.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Multiple factors contribute to the pressure officers face: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Exhaustion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– Long shifts and constant hypervigilance can wear them down.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Fear for Personal Safety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– Officers run toward danger, and their families carry that fear too.</a:t>
            </a:r>
          </a:p>
          <a:p>
            <a:pPr marL="1085850" lvl="2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 partners prefer no visible law enforcement insignia on clothing or vehicles for safety reasons.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Trauma Exposure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– While most civilians experience 1–2 traumatic events in a lifetime, LEOs average 3.5 every six months.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Financial Strain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– Many officers work second or third jobs to make ends meet.</a:t>
            </a:r>
          </a:p>
          <a:p>
            <a:pPr marL="1085850" lvl="2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Risk-taking behaviors like gambling may increase.</a:t>
            </a:r>
          </a:p>
          <a:p>
            <a:pPr marL="1085850" lvl="2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Working off-duty can lead to a domino effect: financial stress → less time at home → partner frustration → no time to rest or reset.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Demanding Schedules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– Shift work and minimum staffing often mean no time off and being home during odd hours.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Media Scrutiny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– Public perception is often shaped by unrealistic portrayals in TV shows and movies.</a:t>
            </a:r>
          </a:p>
          <a:p>
            <a:pPr marL="1085850" lvl="2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These portrayals can create false expectations and misunderstandings about the job.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Officers frequently interact with the public in emotionally intense situations, which adds to their stress.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These stressors don’t just affect the officer—they impact the whole family.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don’t need to fully understand everything your partner experiences at work.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But having insight into their challenges can help you relate with more empathy.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Up next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 how to recognize when your first responder may need extra support.</a:t>
            </a:r>
          </a:p>
          <a:p>
            <a:pPr marL="465887" lvl="1" indent="0">
              <a:buFont typeface="Arial" panose="020B0604020202020204" pitchFamily="34" charset="0"/>
              <a:buNone/>
            </a:pP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55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396C1-8441-D630-AE54-339210D73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E82364-C903-642D-B7ED-BCA229921A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ACFC4F-5996-0098-EDBA-B684ED9DE2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100" b="1" dirty="0">
                <a:latin typeface="+mn-lt"/>
              </a:rPr>
              <a:t>KEY POINTS: 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In this section, we’re going to talk about something that affects every single one of us—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stress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Whether you're a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first responder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a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partner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or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both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stress is part of the package.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But here’s the good news: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How we understand it, how we manage it, and how we support each other through it—can be the game changer.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100" b="1" dirty="0">
              <a:latin typeface="+mn-lt"/>
            </a:endParaRPr>
          </a:p>
          <a:p>
            <a:endParaRPr lang="en-US" b="1" u="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A90B2-844F-EC7E-EE7B-19951080D7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00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u="none" dirty="0">
                <a:latin typeface="+mn-lt"/>
              </a:rPr>
              <a:t>KEY POINTS:</a:t>
            </a:r>
          </a:p>
          <a:p>
            <a:pPr marL="0" indent="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Stress is Normal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It’s a natural part of being human and shows up in both small and big ways.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Daily stressors might include:</a:t>
            </a:r>
          </a:p>
          <a:p>
            <a:pPr marL="628650" lvl="1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Work frustrations (e.g., paperwork, difficult coworkers)</a:t>
            </a:r>
          </a:p>
          <a:p>
            <a:pPr marL="628650" lvl="1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Household or car issues</a:t>
            </a:r>
          </a:p>
          <a:p>
            <a:pPr marL="628650" lvl="1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Conflict with a partner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Major life events can also be stressful—even when they’re positive: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Buying a home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Having a baby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Changing jobs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Going through a divorce</a:t>
            </a:r>
          </a:p>
          <a:p>
            <a:pPr marL="0" indent="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Stress Isn’t Always Bad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 can increase motivation, focus, and productivity.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But when stress builds up without relief or coping tools, it can take a toll on:</a:t>
            </a:r>
          </a:p>
          <a:p>
            <a:pPr marL="628650" lvl="1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Mental and physical health</a:t>
            </a:r>
          </a:p>
          <a:p>
            <a:pPr marL="628650" lvl="1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Relationships</a:t>
            </a:r>
          </a:p>
          <a:p>
            <a:pPr marL="628650" lvl="1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Ability to be present at home or focused at work</a:t>
            </a:r>
          </a:p>
          <a:p>
            <a:pPr marL="0" indent="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Stress is Bi-Directional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Stress at home can affect performance at work.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Stress at work can spill over into home life.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cycle makes it essential for both partners to understand and manage stress together.</a:t>
            </a:r>
          </a:p>
          <a:p>
            <a:pPr marL="0" indent="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 All Stressors Are Negative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Even positive changes can disrupt routines and increase pressure.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Any stressor—positive or negative—can impact how we function and connect with others.</a:t>
            </a:r>
          </a:p>
          <a:p>
            <a:pPr marL="465887" lvl="1" algn="just" defTabSz="931774">
              <a:lnSpc>
                <a:spcPct val="107000"/>
              </a:lnSpc>
              <a:defRPr/>
            </a:pPr>
            <a:endParaRPr lang="en-US" sz="1100" b="1" dirty="0">
              <a:latin typeface="+mn-lt"/>
              <a:cs typeface="Calibri"/>
            </a:endParaRPr>
          </a:p>
          <a:p>
            <a:pPr defTabSz="931774">
              <a:defRPr/>
            </a:pPr>
            <a:r>
              <a:rPr lang="en-US" sz="1100" b="1" u="none" dirty="0">
                <a:latin typeface="+mn-lt"/>
              </a:rPr>
              <a:t>BEST PRACTICES:</a:t>
            </a:r>
            <a:endParaRPr lang="en-US" sz="1100" b="1" dirty="0">
              <a:latin typeface="+mn-lt"/>
              <a:cs typeface="Calibri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Keep this slide brief—use it to set the stage for deeper discussion.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Emphasize that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everyone experiences stress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but how we manage it makes the difference.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Transition to the next section with: “But where do the bad calls our partners go on fit in?”</a:t>
            </a:r>
          </a:p>
          <a:p>
            <a:endParaRPr lang="en-US" sz="1100" b="1" dirty="0">
              <a:latin typeface="+mn-lt"/>
              <a:cs typeface="Calibri"/>
            </a:endParaRPr>
          </a:p>
          <a:p>
            <a:endParaRPr lang="en-US" sz="1100" b="1" dirty="0">
              <a:latin typeface="+mn-lt"/>
              <a:cs typeface="Calibri"/>
            </a:endParaRPr>
          </a:p>
          <a:p>
            <a:endParaRPr lang="en-US" sz="1100" b="1" dirty="0">
              <a:latin typeface="+mn-lt"/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0492-EF5F-4A99-B51E-8038BE4291E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47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31774">
              <a:lnSpc>
                <a:spcPct val="107000"/>
              </a:lnSpc>
              <a:spcAft>
                <a:spcPts val="830"/>
              </a:spcAft>
              <a:defRPr/>
            </a:pPr>
            <a:r>
              <a:rPr lang="en-US" sz="1100" b="1" u="none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 every call your partner goes on is traumatic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 are routine, others frustrating, and a few may be deeply distressing.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Call volume 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and 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severity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 vary from shift to shift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 days are smooth; others are emotionally or physically taxing.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Every responder experiences calls 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differently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 based on their role and personal history.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One person may have performed CPR on a child.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Another may have arrived after the most intense part of the call.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Someone else may have been managing traffic or crowd control.</a:t>
            </a: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285750" algn="l"/>
                <a:tab pos="45720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For example:</a:t>
            </a:r>
          </a:p>
          <a:p>
            <a:pPr marL="628650" marR="0" lvl="1" indent="-171450">
              <a:buFont typeface="Arial" panose="020B0604020202020204" pitchFamily="34" charset="0"/>
              <a:buChar char="•"/>
              <a:tabLst>
                <a:tab pos="62865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One responder may have performed CPR on a child.</a:t>
            </a:r>
          </a:p>
          <a:p>
            <a:pPr marL="628650" marR="0" lvl="1" indent="-171450">
              <a:buFont typeface="Arial" panose="020B0604020202020204" pitchFamily="34" charset="0"/>
              <a:buChar char="•"/>
              <a:tabLst>
                <a:tab pos="62865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Another may have arrived after the most intense part of the call.</a:t>
            </a:r>
          </a:p>
          <a:p>
            <a:pPr marL="628650" marR="0" lvl="1" indent="-171450">
              <a:buFont typeface="Arial" panose="020B0604020202020204" pitchFamily="34" charset="0"/>
              <a:buChar char="•"/>
              <a:tabLst>
                <a:tab pos="62865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Someone else may have been managing traffic or crowd control.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What feels traumatic to one person may not affect another in the same way.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your partner seems “off” after a shift, it doesn’t necessarily mean they’re traumatized.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Everyone has bad days—but it’s still important to pay attention and check in.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Experiencing a difficult call does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 automatically mean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they will develop PTSD.</a:t>
            </a:r>
          </a:p>
          <a:p>
            <a:endParaRPr lang="en-US" sz="1100" b="1" u="none" dirty="0">
              <a:latin typeface="+mn-lt"/>
            </a:endParaRPr>
          </a:p>
          <a:p>
            <a:r>
              <a:rPr lang="en-US" sz="1100" b="1" u="none" dirty="0">
                <a:latin typeface="+mn-lt"/>
              </a:rPr>
              <a:t>BEST PRACTICES: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Slide transition: </a:t>
            </a:r>
            <a:r>
              <a:rPr lang="en-US" sz="1100" i="1" dirty="0">
                <a:latin typeface="+mn-lt"/>
              </a:rPr>
              <a:t>So, what is traumatic stress?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sz="11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0492-EF5F-4A99-B51E-8038BE4291E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2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31774">
              <a:lnSpc>
                <a:spcPct val="107000"/>
              </a:lnSpc>
              <a:spcAft>
                <a:spcPts val="830"/>
              </a:spcAft>
              <a:defRPr/>
            </a:pPr>
            <a:r>
              <a:rPr lang="en-US" sz="1100" b="1" u="none" dirty="0">
                <a:latin typeface="+mn-lt"/>
              </a:rPr>
              <a:t>KEY POINTS:</a:t>
            </a:r>
          </a:p>
          <a:p>
            <a:pPr marL="285750" marR="0" lvl="0" indent="-285750">
              <a:buSzPts val="1000"/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Traumatic stress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is a response to life-threatening or overwhelming events.</a:t>
            </a:r>
          </a:p>
          <a:p>
            <a:pPr marL="285750" marR="0" lvl="0" indent="-285750">
              <a:buSzPts val="1000"/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Emphasize the </a:t>
            </a: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real danger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aspect, this is not just stress, but a survival-level response.</a:t>
            </a:r>
          </a:p>
          <a:p>
            <a:pPr marL="285750" marR="0" lvl="0" indent="-285750">
              <a:buSzPts val="1000"/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Some may go into a burning structure or an active shooter situation and not experience trauma symptoms though. </a:t>
            </a:r>
          </a:p>
          <a:p>
            <a:endParaRPr lang="en-US" sz="1100" b="1" u="none" dirty="0">
              <a:latin typeface="+mn-lt"/>
            </a:endParaRPr>
          </a:p>
          <a:p>
            <a:r>
              <a:rPr lang="en-US" sz="1100" b="1" u="none" dirty="0">
                <a:latin typeface="+mn-lt"/>
              </a:rPr>
              <a:t>BEST PRACTICES:</a:t>
            </a: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Use the firefighter image to connect with participants emotionally and visually—ask: </a:t>
            </a:r>
            <a:r>
              <a:rPr lang="en-US" sz="1100" i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“What do you think someone in this situation might be feeling in the moment?” </a:t>
            </a:r>
          </a:p>
          <a:p>
            <a:pPr marL="742950" marR="0" lvl="1" indent="-285750">
              <a:buFont typeface="Arial" panose="020B0604020202020204" pitchFamily="34" charset="0"/>
              <a:buChar char="•"/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They could be feeling high levels of stress but also focused and calm because of the experience and/or skills they have. </a:t>
            </a:r>
          </a:p>
          <a:p>
            <a:pPr marL="0" marR="0">
              <a:buNone/>
            </a:pP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1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/>
            <a:r>
              <a:rPr lang="en-US" sz="1100" i="0" u="sng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Slide transition</a:t>
            </a:r>
            <a:r>
              <a:rPr lang="en-US" sz="1100" i="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1100" i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“How does one actually get a PTSD diagnosis?”</a:t>
            </a:r>
            <a:endParaRPr lang="en-US" sz="11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,Sans-Serif"/>
              <a:buNone/>
            </a:pPr>
            <a:endParaRPr lang="en-US" sz="1100" dirty="0">
              <a:latin typeface="+mn-lt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478">
              <a:defRPr/>
            </a:pPr>
            <a:fld id="{F7230492-EF5F-4A99-B51E-8038BE4291E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478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77589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sz="1100" b="1" u="none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You’ve probably heard the term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PTSD—Post-Traumatic Stress Disorder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—but how does someone actually develop it?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Most, if not all, first responders are exposed to traumatic events during their careers.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However,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 all first responders develop PTSD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terms “traumatized” and “PTSD” are often used casually on social media, but a true diagnosis requires meeting specific clinical criteria.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Exposure to trauma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is the first requirement for a PTSD diagnosis. This can include: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Directly experiencing a traumatic event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Witnessing a traumatic event happening to someone else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Learning that a traumatic event happened to a close friend or family member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Repeated or extreme exposure to aversive details of traumatic events (e.g., through work)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Even hearing about traumatic events from a partner can have an impact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The key is exposure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—but exposure alone is not enough.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For a diagnosis of PTSD, there must also be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specific symptoms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that: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Last for more than one month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Interfere with daily life and functioning</a:t>
            </a:r>
            <a:endParaRPr lang="en-US" sz="1100" b="1" u="none" dirty="0">
              <a:latin typeface="+mn-lt"/>
            </a:endParaRPr>
          </a:p>
          <a:p>
            <a:endParaRPr lang="en-US" sz="1100" b="1" u="none" dirty="0">
              <a:latin typeface="+mn-lt"/>
            </a:endParaRPr>
          </a:p>
          <a:p>
            <a:r>
              <a:rPr lang="en-US" sz="1100" b="1" u="none" dirty="0">
                <a:latin typeface="+mn-lt"/>
              </a:rPr>
              <a:t>BEST PRACTICES:</a:t>
            </a:r>
            <a:endParaRPr lang="en-US" sz="1100" b="1" dirty="0"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Use this slide to clarify that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trauma exposure is common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but PTSD is not inevitable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Emphasize the importance of understanding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clinical criteria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for PTSD to avoid overuse or mislabeling.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0492-EF5F-4A99-B51E-8038BE4291E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33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31774">
              <a:lnSpc>
                <a:spcPct val="107000"/>
              </a:lnSpc>
              <a:spcAft>
                <a:spcPts val="830"/>
              </a:spcAft>
              <a:defRPr/>
            </a:pPr>
            <a:r>
              <a:rPr lang="en-US" sz="1100" b="1" u="none" dirty="0">
                <a:latin typeface="+mn-lt"/>
              </a:rPr>
              <a:t>KEY POINTS: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None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PTSD symptoms fall into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four main categories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 Understanding these categories can help you recognize when someone might need support.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1. Re-Experiencing / Intrusion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Nightmares or flashbacks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Strong emotional or physical reactions to trauma reminders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Feeling like the event is happening again</a:t>
            </a: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2. Avoidance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Avoiding thoughts, feelings, or conversations about the trauma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Steering clear of people, places, or activities that are reminders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Examples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Taking a different route to avoid a crash site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Refusing to talk about a specific call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Missing work to avoid similar calls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Avoiding children after a pediatric emergency</a:t>
            </a: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3. Negative Changes in Mood and Thinking (Cognition &amp; Mood)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Persistent negative thoughts about oneself, others, or the world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Feelings of hopelessness or emotional numbness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Withdrawal from loved ones or activities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Ongoing sadness or depression</a:t>
            </a: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4. Arousal and Reactivity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Irritability or angry outbursts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Reckless or self-destructive behavior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Hypervigilance (being constantly on edge)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Sleep disturbances or trouble concentrating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 First responders are often hypervigilant by nature, but PTSD-related hypervigilance is typically heightened beyond their normal baseline.</a:t>
            </a:r>
          </a:p>
          <a:p>
            <a:pPr marL="0" indent="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dirty="0">
              <a:effectLst/>
              <a:latin typeface="+mn-lt"/>
            </a:endParaRPr>
          </a:p>
          <a:p>
            <a:pPr marL="0" indent="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0" dirty="0">
                <a:effectLst/>
                <a:latin typeface="+mn-lt"/>
              </a:rPr>
              <a:t>It’s possible your partner may show some of these symptoms after a tough shift. That </a:t>
            </a:r>
            <a:r>
              <a:rPr lang="en-US" sz="1100" b="1" dirty="0">
                <a:effectLst/>
                <a:latin typeface="+mn-lt"/>
              </a:rPr>
              <a:t>does not automatically mean they have PTSD</a:t>
            </a:r>
            <a:r>
              <a:rPr lang="en-US" sz="1100" b="0" dirty="0">
                <a:effectLst/>
                <a:latin typeface="+mn-lt"/>
              </a:rPr>
              <a:t>. A diagnosis requires a </a:t>
            </a:r>
            <a:r>
              <a:rPr lang="en-US" sz="1100" b="1" dirty="0">
                <a:effectLst/>
                <a:latin typeface="+mn-lt"/>
              </a:rPr>
              <a:t>combination of these symptoms</a:t>
            </a:r>
            <a:r>
              <a:rPr lang="en-US" sz="1100" b="0" dirty="0">
                <a:effectLst/>
                <a:latin typeface="+mn-lt"/>
              </a:rPr>
              <a:t>, lasting </a:t>
            </a:r>
            <a:r>
              <a:rPr lang="en-US" sz="1100" b="1" dirty="0">
                <a:effectLst/>
                <a:latin typeface="+mn-lt"/>
              </a:rPr>
              <a:t>more than a month</a:t>
            </a:r>
            <a:r>
              <a:rPr lang="en-US" sz="1100" b="0" dirty="0">
                <a:effectLst/>
                <a:latin typeface="+mn-lt"/>
              </a:rPr>
              <a:t>, and significantly interfering with daily life.</a:t>
            </a:r>
          </a:p>
          <a:p>
            <a:endParaRPr lang="en-US" sz="1100" b="1" u="none" dirty="0">
              <a:latin typeface="+mn-lt"/>
            </a:endParaRPr>
          </a:p>
          <a:p>
            <a:r>
              <a:rPr lang="en-US" sz="1100" b="1" u="none" dirty="0">
                <a:latin typeface="+mn-lt"/>
              </a:rPr>
              <a:t>BEST PRACTICES:</a:t>
            </a:r>
            <a:endParaRPr lang="en-US" sz="1100" b="1" u="none" dirty="0">
              <a:latin typeface="+mn-lt"/>
              <a:cs typeface="Calibri" panose="020F0502020204030204"/>
            </a:endParaRPr>
          </a:p>
          <a:p>
            <a:pPr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None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Slide Transition: </a:t>
            </a:r>
            <a:r>
              <a:rPr lang="en-US" sz="1100" b="0" i="1" dirty="0">
                <a:effectLst/>
                <a:latin typeface="+mn-lt"/>
              </a:rPr>
              <a:t>“Now that we understand the symptoms, let’s talk about how to support our partners—and ourselves—when stress becomes overwhelming.”</a:t>
            </a:r>
          </a:p>
          <a:p>
            <a:pPr marL="640594" lvl="1" indent="-174708" algn="just" defTabSz="931774">
              <a:lnSpc>
                <a:spcPct val="107000"/>
              </a:lnSpc>
              <a:spcAft>
                <a:spcPts val="830"/>
              </a:spcAft>
              <a:buFont typeface="Arial" panose="020B0604020202020204" pitchFamily="34" charset="0"/>
              <a:buChar char="•"/>
              <a:defRPr/>
            </a:pPr>
            <a:endParaRPr lang="en-US" sz="1100" b="0" i="1" u="none" dirty="0">
              <a:latin typeface="+mn-lt"/>
              <a:cs typeface="Calibri" panose="020F0502020204030204"/>
            </a:endParaRPr>
          </a:p>
          <a:p>
            <a:pPr marL="465886" lvl="1" indent="0" algn="just" defTabSz="931774">
              <a:lnSpc>
                <a:spcPct val="107000"/>
              </a:lnSpc>
              <a:spcAft>
                <a:spcPts val="830"/>
              </a:spcAft>
              <a:buFont typeface="Arial" panose="020B0604020202020204" pitchFamily="34" charset="0"/>
              <a:buNone/>
              <a:defRPr/>
            </a:pPr>
            <a:endParaRPr lang="en-US" sz="1100" b="0" u="none" dirty="0">
              <a:latin typeface="+mn-lt"/>
              <a:cs typeface="Calibri" panose="020F0502020204030204"/>
            </a:endParaRPr>
          </a:p>
          <a:p>
            <a:pPr marL="640594" lvl="1" indent="-174708" algn="just" defTabSz="931774">
              <a:lnSpc>
                <a:spcPct val="107000"/>
              </a:lnSpc>
              <a:spcAft>
                <a:spcPts val="830"/>
              </a:spcAft>
              <a:buFont typeface="Arial" panose="020B0604020202020204" pitchFamily="34" charset="0"/>
              <a:buChar char="•"/>
              <a:defRPr/>
            </a:pPr>
            <a:endParaRPr lang="en-US" sz="1100" b="0" u="none" dirty="0">
              <a:latin typeface="+mn-lt"/>
              <a:cs typeface="Calibri" panose="020F0502020204030204"/>
            </a:endParaRPr>
          </a:p>
          <a:p>
            <a:pPr marL="640594" lvl="1" indent="-174708" algn="just" defTabSz="931774">
              <a:lnSpc>
                <a:spcPct val="107000"/>
              </a:lnSpc>
              <a:spcAft>
                <a:spcPts val="830"/>
              </a:spcAft>
              <a:buFont typeface="Arial" panose="020B0604020202020204" pitchFamily="34" charset="0"/>
              <a:buChar char="•"/>
              <a:defRPr/>
            </a:pPr>
            <a:endParaRPr lang="en-US" sz="1100" b="0" u="none" dirty="0">
              <a:latin typeface="+mn-lt"/>
              <a:cs typeface="Calibri" panose="020F0502020204030204"/>
            </a:endParaRPr>
          </a:p>
          <a:p>
            <a:pPr algn="just" defTabSz="931774">
              <a:lnSpc>
                <a:spcPct val="107000"/>
              </a:lnSpc>
              <a:spcAft>
                <a:spcPts val="830"/>
              </a:spcAft>
              <a:defRPr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0492-EF5F-4A99-B51E-8038BE4291E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  <a:ea typeface="Calibri"/>
                <a:cs typeface="Calibri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purpose of this workshop is to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empower partners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who are in a relationship with a first responder.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We hope you’ll leave with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practical tools and insights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to help you navigate the unique challenges of this lifestyle.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We’ve broken the workshop into several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focused section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each addressing a different aspect of life as a first responder partner.</a:t>
            </a:r>
          </a:p>
          <a:p>
            <a:pPr marL="0" indent="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First Responder Roles and Community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Gain insight into what first responders do, how they think, and why that matters at home.</a:t>
            </a:r>
          </a:p>
          <a:p>
            <a:pPr marL="0" indent="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Identifying and Managing Stress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Learn to identify signs and symptoms of stress, understand how it affects both responders and their families, and explore the effects of secondary trauma.</a:t>
            </a:r>
          </a:p>
          <a:p>
            <a:pPr marL="0" indent="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Supporting Your First Responder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Discover best practices for offering emotional support in ways that are meaningful and effective.</a:t>
            </a:r>
          </a:p>
          <a:p>
            <a:pPr marL="0" indent="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Effective Communication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Learn tools to help you connect more deeply and navigate tough conversations with confidence.</a:t>
            </a:r>
          </a:p>
          <a:p>
            <a:pPr marL="0" indent="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Self-Care for Family 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Explore strategies for maintaining your own mental, emotional, and physical well-being.</a:t>
            </a:r>
          </a:p>
          <a:p>
            <a:pPr marL="0" indent="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Resources &amp; Build Community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Learn about support networks and resources available to first responder families.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Each section includes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evidence-based strategies 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can start using right away.</a:t>
            </a:r>
            <a:endParaRPr lang="en-US" sz="1100" dirty="0">
              <a:latin typeface="+mn-lt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621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So, when should you be concerned about your partner’s mental health?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know your partner best. If something feels “off” or they just don’t seem like themselves, it’s okay to trust your instincts.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don’t need to diagnose them—but you can encourage them to talk to a professional.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Early support can make a big difference, even if it’s just a conversation with a counselor or peer support member.</a:t>
            </a:r>
          </a:p>
          <a:p>
            <a:pPr marL="178027" indent="-178027">
              <a:buFont typeface="Arial" panose="020B0604020202020204" pitchFamily="34" charset="0"/>
              <a:buChar char="•"/>
            </a:pPr>
            <a:endParaRPr lang="en-US" sz="1100" dirty="0">
              <a:latin typeface="+mn-lt"/>
            </a:endParaRPr>
          </a:p>
          <a:p>
            <a:r>
              <a:rPr lang="en-US" sz="1100" b="1" dirty="0">
                <a:latin typeface="+mn-lt"/>
              </a:rPr>
              <a:t>BEST PRACTICES: </a:t>
            </a:r>
          </a:p>
          <a:p>
            <a:pPr marL="0" marR="0"/>
            <a:r>
              <a:rPr lang="en-US" sz="1100" u="sng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Slide transition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100" i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“You know your partner! If you’re starting to worry that something seems really off with them, it might be time to refer out to a professional for help. However, in the next couple slides, we’ll share some warning signs and what we call ‘Stress Zones’ to help you identify if mental health care is needed.”</a:t>
            </a:r>
          </a:p>
          <a:p>
            <a:pPr marL="0" marR="0"/>
            <a:endParaRPr lang="en-US" sz="11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Note: 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Toward the end of the day, we’ll introduce some options available through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RESTORES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that can be helpful when you’re concerned but unsure if full treatment is necessary—like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Single Session line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  <a:endParaRPr lang="en-US" sz="1100" dirty="0">
              <a:latin typeface="+mn-lt"/>
              <a:cs typeface="Calibri"/>
            </a:endParaRPr>
          </a:p>
          <a:p>
            <a:pPr marL="356054" indent="-356054" algn="just">
              <a:lnSpc>
                <a:spcPct val="107000"/>
              </a:lnSpc>
              <a:spcAft>
                <a:spcPts val="830"/>
              </a:spcAft>
              <a:buFont typeface="Symbol,Sans-Serif"/>
              <a:buChar char=""/>
            </a:pPr>
            <a:endParaRPr lang="en-US" sz="1100" dirty="0">
              <a:latin typeface="+mn-lt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478">
              <a:defRPr/>
            </a:pPr>
            <a:fld id="{E326B8F2-9C75-43DD-926B-B443AEDB665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478"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59283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  <a:ea typeface="Calibri"/>
                <a:cs typeface="Calibri"/>
              </a:rPr>
              <a:t>KEY POINTS: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+mn-lt"/>
              </a:rPr>
              <a:t>Sometimes, the signs that your partner is struggling are subtle. Other times, they’re more obvious.</a:t>
            </a:r>
            <a:r>
              <a:rPr lang="en-US" sz="1100" i="0" dirty="0">
                <a:latin typeface="+mn-lt"/>
                <a:ea typeface="Calibri"/>
                <a:cs typeface="Calibri"/>
              </a:rPr>
              <a:t>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  <a:ea typeface="Calibri"/>
                <a:cs typeface="Calibri"/>
              </a:rPr>
              <a:t>These are </a:t>
            </a:r>
            <a:r>
              <a:rPr lang="en-US" sz="1100" b="1" i="0" dirty="0">
                <a:latin typeface="+mn-lt"/>
                <a:ea typeface="Calibri"/>
                <a:cs typeface="Calibri"/>
              </a:rPr>
              <a:t>observable behaviors </a:t>
            </a:r>
            <a:r>
              <a:rPr lang="en-US" sz="1100" i="0" dirty="0">
                <a:latin typeface="+mn-lt"/>
                <a:ea typeface="Calibri"/>
                <a:cs typeface="Calibri"/>
              </a:rPr>
              <a:t>we can see in our first responders that indicate to use they may need professional mental health support. </a:t>
            </a:r>
            <a:r>
              <a:rPr lang="en-US" sz="1100" dirty="0">
                <a:latin typeface="+mn-lt"/>
              </a:rPr>
              <a:t> </a:t>
            </a:r>
            <a:endParaRPr lang="en-US" sz="1100" i="0" dirty="0">
              <a:latin typeface="+mn-lt"/>
              <a:ea typeface="Calibri"/>
              <a:cs typeface="Calibri"/>
            </a:endParaRP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  <a:ea typeface="Calibri"/>
                <a:cs typeface="Calibri"/>
              </a:rPr>
              <a:t>Be mindful if your partner is acting generally unusual. </a:t>
            </a:r>
          </a:p>
          <a:p>
            <a:pPr defTabSz="931774">
              <a:defRPr/>
            </a:pPr>
            <a:endParaRPr lang="en-US" sz="1100" i="0" dirty="0">
              <a:latin typeface="+mn-lt"/>
              <a:ea typeface="Calibri"/>
              <a:cs typeface="Calibri"/>
            </a:endParaRPr>
          </a:p>
          <a:p>
            <a:pPr defTabSz="931774">
              <a:defRPr/>
            </a:pPr>
            <a:r>
              <a:rPr lang="en-US" sz="1100" b="1" i="0" dirty="0">
                <a:latin typeface="+mn-lt"/>
                <a:ea typeface="Calibri"/>
                <a:cs typeface="Calibri"/>
              </a:rPr>
              <a:t>Here are some symptoms to keep an eye out for:</a:t>
            </a:r>
          </a:p>
          <a:p>
            <a:pPr defTabSz="931774">
              <a:defRPr/>
            </a:pPr>
            <a:endParaRPr lang="en-US" sz="1100" b="1" dirty="0">
              <a:latin typeface="+mn-lt"/>
              <a:ea typeface="Calibri"/>
              <a:cs typeface="Calibri"/>
            </a:endParaRP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+mn-lt"/>
              </a:rPr>
              <a:t>You might notice increased </a:t>
            </a:r>
            <a:r>
              <a:rPr lang="en-US" sz="1100" b="1" dirty="0">
                <a:latin typeface="+mn-lt"/>
              </a:rPr>
              <a:t>irritability, mood swings, or withdrawal</a:t>
            </a:r>
            <a:r>
              <a:rPr lang="en-US" sz="1100" dirty="0">
                <a:latin typeface="+mn-lt"/>
              </a:rPr>
              <a:t>. </a:t>
            </a:r>
            <a:endParaRPr lang="en-US" sz="1100" b="1" i="1" dirty="0">
              <a:latin typeface="+mn-lt"/>
              <a:cs typeface="Calibri"/>
            </a:endParaRP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  <a:ea typeface="Calibri"/>
                <a:cs typeface="Calibri"/>
              </a:rPr>
              <a:t>Be aware of how long these symptoms are lasting at home and the level of severity.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+mn-lt"/>
              </a:rPr>
              <a:t>Maybe they’re </a:t>
            </a:r>
            <a:r>
              <a:rPr lang="en-US" sz="1100" b="1" dirty="0">
                <a:latin typeface="+mn-lt"/>
              </a:rPr>
              <a:t>not sleeping well</a:t>
            </a:r>
            <a:r>
              <a:rPr lang="en-US" sz="1100" dirty="0">
                <a:latin typeface="+mn-lt"/>
              </a:rPr>
              <a:t>, or they’re having </a:t>
            </a:r>
            <a:r>
              <a:rPr lang="en-US" sz="1100" b="1" dirty="0">
                <a:latin typeface="+mn-lt"/>
              </a:rPr>
              <a:t>nightmares</a:t>
            </a:r>
            <a:r>
              <a:rPr lang="en-US" sz="1100" dirty="0">
                <a:latin typeface="+mn-lt"/>
              </a:rPr>
              <a:t> about calls.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  <a:ea typeface="Calibri"/>
                <a:cs typeface="Calibri"/>
              </a:rPr>
              <a:t>Watch to see if your first responder is trying to avoid going to sleep, waking up in the middle of the night, maybe even startled easily to noise while sleeping.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+mn-lt"/>
              </a:rPr>
              <a:t>They might </a:t>
            </a:r>
            <a:r>
              <a:rPr lang="en-US" sz="1100" b="1" dirty="0">
                <a:latin typeface="+mn-lt"/>
              </a:rPr>
              <a:t>lose interest in things they used to enjoy</a:t>
            </a:r>
            <a:r>
              <a:rPr lang="en-US" sz="1100" dirty="0">
                <a:latin typeface="+mn-lt"/>
              </a:rPr>
              <a:t>—like hobbies, socializing, or even spending time with you and their family.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  <a:ea typeface="Calibri"/>
                <a:cs typeface="Calibri"/>
              </a:rPr>
              <a:t>Your first responder may not want to do things that they used to love anymore or spend time with friends or family.</a:t>
            </a:r>
          </a:p>
          <a:p>
            <a:pPr marL="640594" marR="0" lvl="1" indent="-174708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i="0" dirty="0">
                <a:latin typeface="+mn-lt"/>
                <a:ea typeface="Calibri"/>
                <a:cs typeface="Calibri"/>
              </a:rPr>
              <a:t> The opposite could be observed in your partner to act as though everything is okay or use activities as a distraction from memories or intrusive thoughts. </a:t>
            </a:r>
            <a:endParaRPr lang="en-US" sz="1100" dirty="0">
              <a:latin typeface="+mn-lt"/>
            </a:endParaRP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+mn-lt"/>
              </a:rPr>
              <a:t>You might also notice an increase in </a:t>
            </a:r>
            <a:r>
              <a:rPr lang="en-US" sz="1100" b="1" dirty="0">
                <a:latin typeface="+mn-lt"/>
              </a:rPr>
              <a:t>alcohol or substance use</a:t>
            </a:r>
            <a:r>
              <a:rPr lang="en-US" sz="1100" dirty="0">
                <a:latin typeface="+mn-lt"/>
              </a:rPr>
              <a:t>. 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+mn-lt"/>
              </a:rPr>
              <a:t>In the first responder community, drinking is often normalized as a way to deal with the stress of their work. 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+mn-lt"/>
              </a:rPr>
              <a:t>But there’s a line between having a drink with coworkers and using alcohol to numb their emotions. 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  <a:ea typeface="Calibri"/>
                <a:cs typeface="Calibri"/>
              </a:rPr>
              <a:t>Alcohol isn't the only thing that’s used to attempt to cope with stress/trauma. They may be trying to cope with other substances and need professional help.</a:t>
            </a:r>
            <a:endParaRPr lang="en-US" sz="1100" dirty="0">
              <a:latin typeface="+mn-lt"/>
            </a:endParaRP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+mn-lt"/>
              </a:rPr>
              <a:t>And finally, you might hear </a:t>
            </a:r>
            <a:r>
              <a:rPr lang="en-US" sz="1100" b="1" dirty="0">
                <a:latin typeface="+mn-lt"/>
              </a:rPr>
              <a:t>expressions of hopelessness or distress</a:t>
            </a:r>
            <a:r>
              <a:rPr lang="en-US" sz="1100" dirty="0">
                <a:latin typeface="+mn-lt"/>
              </a:rPr>
              <a:t>. 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  <a:ea typeface="Calibri"/>
                <a:cs typeface="Calibri"/>
              </a:rPr>
              <a:t>If your first responder is expressing that they do not want to plan for the future or expressing thoughts of suicide or self-harm seek immediate help. (911 or 988)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66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</a:pPr>
            <a:r>
              <a:rPr lang="en-US" sz="1100" b="1" dirty="0">
                <a:solidFill>
                  <a:srgbClr val="000000"/>
                </a:solidFill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To help gauge how your partner is doing, we use a tool called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Stress Zones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—think of it like a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color spectrum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goal is to help identify when something feels “off” and decide what kind of support might be needed.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can assess their zone through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observation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or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conversation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—and it’s normal for people to move between zones.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Green Zone – Healthy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Your partner is acting like themselves and managing stress effectively.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is their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baseline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—not stress-free but coping well.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They’re adapting to challenges in a healthy way.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Yellow Zone – Reacting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Mild to moderate stress that’s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noticeable but temporary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They may show signs like irritability, fatigue, or tension.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Likely to resolve on its own without professional help.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Example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 Feeling stressed in traffic but calming down after arriving at work.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Orange Zone – Injured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Stress is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persistent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and starting to interfere with daily life.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Symptoms may include: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Withdrawal from activities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Trouble sleeping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Difficulty concentrating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Loss of interest in things they used to enjoy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is the point where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professional support is recommended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Example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 Avoiding certain streets, missing work, or avoiding children after a pediatric call.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Red Zone – Ill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 diagnosable mental health condition is likely present (e.g., PTSD, depression, anxiety, substance misuse).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Symptoms are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severe, long-lasting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and significantly impair functioning at work and home.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May include suicidal thoughts or behaviors.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Professional treatment is necessary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at this stage.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lnSpc>
                <a:spcPts val="2100"/>
              </a:lnSpc>
              <a:spcBef>
                <a:spcPts val="975"/>
              </a:spcBef>
              <a:spcAft>
                <a:spcPts val="225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Important Notes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It’s normal to move between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green and yellow zones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daily.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your partner is stuck in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orange or red zone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it’s time to take action.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Link back to PTSD symptoms discussed earlier: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Nightmares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Hypervigilance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Avoidance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Negative mood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Don’t wait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until they’re in the red zone—intervene in the orange zone to help them get back on track.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Support options include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EAP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UCF RESTORES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or other mental health resources.</a:t>
            </a:r>
          </a:p>
          <a:p>
            <a:endParaRPr lang="en-US" sz="1100" dirty="0">
              <a:latin typeface="+mn-lt"/>
            </a:endParaRPr>
          </a:p>
          <a:p>
            <a:r>
              <a:rPr lang="en-US" sz="1100" b="1" dirty="0">
                <a:latin typeface="+mn-lt"/>
              </a:rPr>
              <a:t>BEST PRACTICES: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b="1" dirty="0">
                <a:latin typeface="+mn-lt"/>
              </a:rPr>
              <a:t>Prompt participants to follow along in their supplementary materials provided with more details regarding the stress zones.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100" b="1" dirty="0"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Use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Stress Zones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as a tool to guide conversations and decisions about seeking help.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Think of stress like physical health: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Green/Yellow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= a bruise or sprain (manageable)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Orange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= a stress fracture (needs attention)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Red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= a broken bone or chronic illness (requires treatment)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Early intervention can prevent long-term damage.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Use this information to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normalize stress reactions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while also highlighting when to seek help.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424242"/>
              </a:solidFill>
              <a:effectLst/>
              <a:latin typeface="Segoe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0492-EF5F-4A99-B51E-8038BE4291E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292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401DE-A2CE-22AF-A403-4F3B688D5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670510-C66D-D4C5-4DEF-83BBD583D4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236DE5-0E70-E112-9D97-6B775B8A95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u="none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Stress affects both the mind and the body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—it’s not just emotional.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Physical consequences of chronic stress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can include: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Fatigue and sleep disturbances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Heart problems and high blood pressure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Weakened immune system, increasing vulnerability to illness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Hormonal imbalances and appetite changes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Increased risk of obesity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Shift work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adds to the strain: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Irregular sleep and eating patterns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Exposure to chemicals on the job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Disruption of natural hormone cycles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Recognizing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early signs of stress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is key to preventing long-term health issues.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Managing stress is challenging, but awareness of both short- and long-term effects is the first step.</a:t>
            </a:r>
          </a:p>
          <a:p>
            <a:endParaRPr lang="en-US" sz="1100" b="1" dirty="0">
              <a:latin typeface="+mn-lt"/>
            </a:endParaRPr>
          </a:p>
          <a:p>
            <a:r>
              <a:rPr lang="en-US" sz="1100" b="1" dirty="0">
                <a:latin typeface="+mn-lt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Keep this slide brief—use it to reinforce the importance of early stress management.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Emphasize that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physical health is closely tied to emotional well-being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0" marR="0"/>
            <a:r>
              <a:rPr lang="en-US" sz="1100" i="0" u="sng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Slide transition</a:t>
            </a:r>
            <a:r>
              <a:rPr lang="en-US" sz="1100" i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100" i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“Next, we’ll continue to discuss how you can support your first responder when they are experiencing these high levels of stress.”</a:t>
            </a:r>
            <a:endParaRPr lang="en-US" sz="11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100" dirty="0">
                <a:latin typeface="+mn-lt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4DFDE-D8A2-C45F-B457-D7724FD7AA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847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67605-129A-B6EF-4988-7FBE63EAC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1F18FC-AEA2-A81E-DA8A-079805E8F5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09B681-35A3-E1C0-D394-7723C4DF2B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KEY POINTS:</a:t>
            </a:r>
          </a:p>
          <a:p>
            <a:r>
              <a:rPr lang="en-US" sz="1100" b="0" i="0" u="sng" dirty="0"/>
              <a:t>Transition into slide</a:t>
            </a:r>
            <a:r>
              <a:rPr lang="en-US" sz="1100" b="0" i="0" u="none" dirty="0"/>
              <a:t>: Now that we have a solid understanding of stress, what do we do to help our first responders through it? </a:t>
            </a:r>
            <a:endParaRPr lang="en-US" sz="1100" b="1" i="0" u="none" dirty="0"/>
          </a:p>
          <a:p>
            <a:endParaRPr lang="en-US" sz="1100" b="1" dirty="0"/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/>
              <a:t>In this section, we’re going to focus on how to support your first responder—especially when they’re struggling.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dirty="0"/>
              <a:t>We may often want to help our partners, but we’re not always sure how to go about it.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dirty="0"/>
              <a:t>We might worry about saying the wrong thing or making things worse. </a:t>
            </a:r>
          </a:p>
          <a:p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78353-A38D-53B0-D2C2-39E776DF8B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383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0212D-7DA9-166F-63CE-1FFB45491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BE8189-E456-2A30-8D47-CF2EAF4CB2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952BD6-5FAB-F8E3-85EA-0551E4568A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  <a:ea typeface="Calibri"/>
                <a:cs typeface="Calibri"/>
              </a:rPr>
              <a:t>KEY POINTS: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How can we have an overall supportive environment at home?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As a partner, your role can make a big impact on your partner’s wellbeing. 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  <a:ea typeface="+mn-lt"/>
                <a:cs typeface="Calibri"/>
              </a:rPr>
              <a:t>Loved ones provide a sense of stability, emotional grounding, and motivation to cope with job-related challenges.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+mn-lt"/>
                <a:ea typeface="+mn-lt"/>
                <a:cs typeface="Calibri"/>
              </a:rPr>
              <a:t>A strong family support system helps first responders process trauma, prevent burnout, and maintain a healthy work-life balance.</a:t>
            </a:r>
            <a:endParaRPr lang="en-US" sz="1100" dirty="0">
              <a:latin typeface="+mn-lt"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But that doesn’t mean you have to have all the answers. </a:t>
            </a:r>
          </a:p>
          <a:p>
            <a:endParaRPr lang="en-US" sz="1100" dirty="0">
              <a:latin typeface="+mn-lt"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1" i="0" dirty="0">
                <a:latin typeface="+mn-lt"/>
                <a:ea typeface="Calibri"/>
                <a:cs typeface="Calibri"/>
              </a:rPr>
              <a:t>Allow time and space to debrief and decompress: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latin typeface="+mn-lt"/>
                <a:ea typeface="Calibri"/>
                <a:cs typeface="Calibri"/>
              </a:rPr>
              <a:t>Encourage your partner to take time after shift and provide them space as needed.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latin typeface="+mn-lt"/>
                <a:ea typeface="Calibri"/>
                <a:cs typeface="Calibri"/>
              </a:rPr>
              <a:t>We may need to provide while they take time to rest.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First responders carry a heavy emotional and mental load from their work.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b="1" dirty="0">
                <a:latin typeface="+mn-lt"/>
              </a:rPr>
              <a:t>Their job is stressful</a:t>
            </a:r>
            <a:r>
              <a:rPr lang="en-US" sz="1100" dirty="0">
                <a:latin typeface="+mn-lt"/>
              </a:rPr>
              <a:t>, often requiring them to process traumatic events while maintaining professionalism.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This can sometimes lead to emotional withdrawal, fatigue, or frustration.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Being patient and understanding can help them feel supported rather than pressured, allowing them to decompress and process at their own pace.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  <a:ea typeface="Calibri"/>
                <a:cs typeface="Calibri"/>
              </a:rPr>
              <a:t>Be patient with emotional highs and lows.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In some cases, partners may benefit from seeking therapy to maintain emotional balance and develop strategies for managing stress, especially during overwhelming periods.</a:t>
            </a:r>
            <a:endParaRPr lang="en-US" sz="1100" b="0" i="0" dirty="0">
              <a:latin typeface="+mn-lt"/>
              <a:ea typeface="Calibri"/>
              <a:cs typeface="Calibri"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1" i="0" dirty="0">
                <a:latin typeface="+mn-lt"/>
                <a:ea typeface="Calibri"/>
                <a:cs typeface="Calibri"/>
              </a:rPr>
              <a:t>Be emotionally attuned to your first responder partner:</a:t>
            </a:r>
            <a:r>
              <a:rPr lang="en-US" sz="1100" i="0" dirty="0">
                <a:latin typeface="+mn-lt"/>
                <a:ea typeface="Calibri"/>
                <a:cs typeface="Calibri"/>
              </a:rPr>
              <a:t> 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i="0" dirty="0">
                <a:latin typeface="+mn-lt"/>
                <a:ea typeface="Calibri"/>
                <a:cs typeface="Calibri"/>
              </a:rPr>
              <a:t>Not everyone reacts the same when it comes to calls, so some emotions may be stronger than others depending on personal connection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i="0" dirty="0">
                <a:latin typeface="+mn-lt"/>
                <a:ea typeface="Calibri"/>
                <a:cs typeface="Calibri"/>
              </a:rPr>
              <a:t>Be mindful of your partner’s emotional state and get to know their “tells” when they are struggling.</a:t>
            </a:r>
          </a:p>
          <a:p>
            <a:pPr marL="640594" marR="0" lvl="1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i="0" dirty="0">
                <a:latin typeface="+mn-lt"/>
                <a:ea typeface="Calibri"/>
                <a:cs typeface="Calibri"/>
              </a:rPr>
              <a:t>Recognize emotional lows: may appear as irritability or withdrawal. </a:t>
            </a:r>
            <a:endParaRPr lang="en-US" sz="1100" i="0" dirty="0">
              <a:latin typeface="+mn-lt"/>
              <a:ea typeface="Calibri"/>
              <a:cs typeface="Calibri"/>
            </a:endParaRPr>
          </a:p>
          <a:p>
            <a:pPr marL="174708" indent="-174708">
              <a:buFont typeface="Arial" panose="020B0604020202020204" pitchFamily="34" charset="0"/>
              <a:buChar char="•"/>
              <a:defRPr/>
            </a:pPr>
            <a:r>
              <a:rPr lang="en-US" sz="1100" b="1" i="0" dirty="0">
                <a:latin typeface="+mn-lt"/>
                <a:ea typeface="Calibri"/>
                <a:cs typeface="Calibri"/>
              </a:rPr>
              <a:t>Create a supportive, emotionally safe home environment:</a:t>
            </a:r>
          </a:p>
          <a:p>
            <a:pPr marL="640594" lvl="1" indent="-174708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</a:rPr>
              <a:t>First responders carry a heavy emotional and mental load from their work.</a:t>
            </a:r>
            <a:endParaRPr lang="en-US" sz="1100" b="1" i="0" dirty="0">
              <a:latin typeface="+mn-lt"/>
              <a:ea typeface="Calibri"/>
              <a:cs typeface="Calibri"/>
            </a:endParaRP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  <a:ea typeface="Calibri"/>
                <a:cs typeface="Calibri"/>
              </a:rPr>
              <a:t>Allow your first responder to talk about the stress and experiences.</a:t>
            </a:r>
          </a:p>
          <a:p>
            <a:pPr marL="1106481" lvl="2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  <a:ea typeface="Calibri"/>
                <a:cs typeface="Calibri"/>
              </a:rPr>
              <a:t>Note: if details end up being too much for you to handle, make sure you have your boundaries in place (we’ll discuss this more later)</a:t>
            </a:r>
          </a:p>
          <a:p>
            <a:pPr marL="640594" lvl="1" indent="-174708">
              <a:buFont typeface="Arial"/>
              <a:buChar char="•"/>
            </a:pPr>
            <a:r>
              <a:rPr lang="en-US" sz="1100" i="0" dirty="0">
                <a:latin typeface="+mn-lt"/>
              </a:rPr>
              <a:t>Try to reduce unnecessary stress at home by fostering a calm and supportive atmosphere.</a:t>
            </a:r>
          </a:p>
          <a:p>
            <a:pPr marL="1106481" lvl="2" indent="-174708">
              <a:buFont typeface="Arial"/>
              <a:buChar char="•"/>
            </a:pPr>
            <a:r>
              <a:rPr lang="en-US" sz="1100" i="0" dirty="0">
                <a:latin typeface="+mn-lt"/>
              </a:rPr>
              <a:t>That can mean ensuring we manage our own emotions as partners and using emotional regulation.</a:t>
            </a:r>
          </a:p>
          <a:p>
            <a:pPr marL="1106481" lvl="2" indent="-174708">
              <a:buFont typeface="Arial"/>
              <a:buChar char="•"/>
            </a:pPr>
            <a:r>
              <a:rPr lang="en-US" sz="1100" i="0" dirty="0">
                <a:latin typeface="+mn-lt"/>
              </a:rPr>
              <a:t>Note: this can be challenging when there is a lot of family at home including children. </a:t>
            </a:r>
          </a:p>
          <a:p>
            <a:pPr marL="640594" lvl="1" indent="-174708">
              <a:buFont typeface="Arial"/>
              <a:buChar char="•"/>
            </a:pPr>
            <a:r>
              <a:rPr lang="en-US" sz="1100" i="0" dirty="0">
                <a:latin typeface="+mn-lt"/>
              </a:rPr>
              <a:t>Small gestures—like preparing a favorite meal or giving them some time to rest—can make a big difference in their recovery from work stress when things are tough.</a:t>
            </a:r>
            <a:endParaRPr lang="en-US" sz="1100" i="0" dirty="0">
              <a:latin typeface="+mn-lt"/>
              <a:ea typeface="Calibri"/>
              <a:cs typeface="Calibri"/>
            </a:endParaRPr>
          </a:p>
          <a:p>
            <a:endParaRPr lang="en-US" sz="1100" dirty="0">
              <a:latin typeface="+mn-lt"/>
              <a:ea typeface="Calibri"/>
              <a:cs typeface="Calibri"/>
            </a:endParaRPr>
          </a:p>
          <a:p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</a:p>
          <a:p>
            <a:pPr defTabSz="931774">
              <a:defRPr/>
            </a:pPr>
            <a:r>
              <a:rPr lang="en-US" sz="1100" b="0" u="sng" dirty="0">
                <a:latin typeface="+mn-lt"/>
                <a:ea typeface="Calibri"/>
                <a:cs typeface="Calibri"/>
              </a:rPr>
              <a:t>Optional question</a:t>
            </a:r>
            <a:r>
              <a:rPr lang="en-US" sz="1100" b="0" dirty="0">
                <a:latin typeface="+mn-lt"/>
                <a:ea typeface="Calibri"/>
                <a:cs typeface="Calibri"/>
              </a:rPr>
              <a:t>: What are some ways you have found that have helped your first responder during emotional lows?</a:t>
            </a:r>
            <a:endParaRPr lang="en-US" sz="1100" b="0" i="0" dirty="0">
              <a:latin typeface="+mn-lt"/>
              <a:ea typeface="Calibri"/>
              <a:cs typeface="Calibri"/>
            </a:endParaRPr>
          </a:p>
          <a:p>
            <a:pPr defTabSz="931774">
              <a:defRPr/>
            </a:pPr>
            <a:endParaRPr lang="en-US" sz="1100" b="0" i="0" dirty="0">
              <a:latin typeface="+mn-lt"/>
              <a:cs typeface="Calibri"/>
            </a:endParaRPr>
          </a:p>
          <a:p>
            <a:pPr defTabSz="931774">
              <a:defRPr/>
            </a:pPr>
            <a:r>
              <a:rPr lang="en-US" sz="1100" b="1" i="0" dirty="0">
                <a:latin typeface="+mn-lt"/>
              </a:rPr>
              <a:t>Share examples of strategies for decompressing after shift</a:t>
            </a:r>
            <a:r>
              <a:rPr lang="en-US" sz="1100" i="0" dirty="0">
                <a:latin typeface="+mn-lt"/>
              </a:rPr>
              <a:t>:  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</a:rPr>
              <a:t>Sitting in the car for a few minutes after arriving home to mentally transition.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</a:rPr>
              <a:t>Coming into the home in a different entrance than usual (when they need to decompress, they come in the garage or back door rather than the front door) - this signals to the family that they need some time to themselves.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</a:rPr>
              <a:t>Pausing at the start of the driveway to speak out loud or vent to a consistent object (such as a tree), creating a symbolic space to release stress.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</a:rPr>
              <a:t>Talking with fellow first responders who understand the nature of the calls and can help process the experience.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+mn-lt"/>
              </a:rPr>
              <a:t>Their partner could invite a fellow first responder to talk in the garage, it often signals a mutual need to decompress and support one another. These moments—sometimes jokingly referred to as "solving the world’s problems"—serve as informal but meaningful opportunities to process the day. </a:t>
            </a:r>
            <a:endParaRPr lang="en-US" sz="1100" i="0" dirty="0">
              <a:latin typeface="+mn-lt"/>
            </a:endParaRP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b="1" i="0" dirty="0">
                <a:latin typeface="+mn-lt"/>
              </a:rPr>
              <a:t>These personal rituals help create space between work and home life, supporting emotional regulation and healthier reentry into the family environment.</a:t>
            </a:r>
          </a:p>
          <a:p>
            <a:pPr defTabSz="931774">
              <a:defRPr/>
            </a:pPr>
            <a:endParaRPr lang="en-US" sz="1100" b="0" dirty="0">
              <a:latin typeface="+mn-lt"/>
              <a:ea typeface="Calibri"/>
              <a:cs typeface="Calibri"/>
            </a:endParaRPr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95093-8C7B-0B91-6BDA-FE6C246492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355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0A06E-9467-9EE0-5684-61C629D1C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41F5C1-73EE-331D-E966-94987C9EB8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39B73B-ADF2-748C-251D-DC0846533F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>
                <a:latin typeface="+mn-lt"/>
              </a:rPr>
              <a:t>Let’s discuss some specific strategies you can use to support your partner next.</a:t>
            </a:r>
          </a:p>
          <a:p>
            <a:endParaRPr lang="en-US" sz="1100" dirty="0">
              <a:latin typeface="+mn-lt"/>
            </a:endParaRPr>
          </a:p>
          <a:p>
            <a:r>
              <a:rPr lang="en-US" sz="1100" b="1" i="0" dirty="0">
                <a:latin typeface="+mn-lt"/>
              </a:rPr>
              <a:t>1: </a:t>
            </a:r>
            <a:r>
              <a:rPr lang="en-US" sz="1100" b="1" dirty="0">
                <a:latin typeface="+mn-lt"/>
              </a:rPr>
              <a:t>Encourage Communication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It’s important to create a space where first responders feel comfortable sharing their experiences, but on their own terms.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Avoid pressuring them to talk about difficult calls or incidents—let them open up when they’re ready.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Instead, let them know you’re available to listen without judgement and provide emotional support when needed.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1" dirty="0">
                <a:latin typeface="+mn-lt"/>
                <a:ea typeface="Calibri"/>
                <a:cs typeface="Calibri"/>
              </a:rPr>
              <a:t>Listening without judgment</a:t>
            </a:r>
            <a:r>
              <a:rPr lang="en-US" sz="1100" dirty="0">
                <a:latin typeface="+mn-lt"/>
                <a:ea typeface="Calibri"/>
                <a:cs typeface="Calibri"/>
              </a:rPr>
              <a:t>: This might mean avoiding reactions to how they acted on a call or how they might feel about a patient or their choices. 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  <a:ea typeface="Calibri"/>
                <a:cs typeface="Calibri"/>
              </a:rPr>
              <a:t>In most cases, just listening to your first responder is enough to help them get through the hard times and listen to understand they aren't asking you to fix anything. </a:t>
            </a:r>
          </a:p>
          <a:p>
            <a:endParaRPr lang="en-US" sz="1100" dirty="0">
              <a:latin typeface="+mn-lt"/>
            </a:endParaRPr>
          </a:p>
          <a:p>
            <a:r>
              <a:rPr lang="en-US" sz="1100" b="1" dirty="0">
                <a:latin typeface="+mn-lt"/>
              </a:rPr>
              <a:t>2: Recognize Their Sacrifices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First responders make sacrifices daily—long shifts with no sleep, missing family events, and facing dangerous situations.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1" dirty="0">
                <a:latin typeface="+mn-lt"/>
              </a:rPr>
              <a:t>Acknowledging and appreciating their dedication </a:t>
            </a:r>
            <a:r>
              <a:rPr lang="en-US" sz="1100" dirty="0">
                <a:latin typeface="+mn-lt"/>
              </a:rPr>
              <a:t>goes a long way in helping them feel valued.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Simple words of gratitude, leaving a thoughtful note, or celebrating their hard work can have a positive impact on their morale.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  <a:ea typeface="Calibri"/>
                <a:cs typeface="Calibri"/>
              </a:rPr>
              <a:t>This can be something as simple as saying "I appreciate all that you do for our family" and “Thank you for working hard every day."</a:t>
            </a:r>
            <a:endParaRPr lang="en-US" sz="1100" dirty="0">
              <a:latin typeface="+mn-lt"/>
            </a:endParaRPr>
          </a:p>
          <a:p>
            <a:endParaRPr lang="en-US" sz="1100" dirty="0">
              <a:latin typeface="+mn-lt"/>
            </a:endParaRPr>
          </a:p>
          <a:p>
            <a:r>
              <a:rPr lang="en-US" sz="1100" b="1" dirty="0">
                <a:latin typeface="+mn-lt"/>
              </a:rPr>
              <a:t>3: Support Their Self-Care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Encourage first responders to engage in activities that promote relaxation and well-being.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1" dirty="0">
                <a:latin typeface="+mn-lt"/>
              </a:rPr>
              <a:t>Support them in maintaining hobbies, exercising, or finding ways to de-stress </a:t>
            </a:r>
            <a:r>
              <a:rPr lang="en-US" sz="1100" dirty="0">
                <a:latin typeface="+mn-lt"/>
              </a:rPr>
              <a:t>after long shifts.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Their self-care isn’t just about them—it’s also important for us as their loved ones.</a:t>
            </a:r>
          </a:p>
          <a:p>
            <a:endParaRPr lang="en-US" sz="1100" dirty="0">
              <a:latin typeface="+mn-lt"/>
            </a:endParaRPr>
          </a:p>
          <a:p>
            <a:r>
              <a:rPr lang="en-US" sz="1100" b="1" dirty="0">
                <a:latin typeface="+mn-lt"/>
              </a:rPr>
              <a:t>4: Educate family members: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Discuss first responder jobs and negative moods at an age-appropriate level with children within the household.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+mn-lt"/>
              </a:rPr>
              <a:t>Educate your family, especially your children and other family members, about the realities of the job.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latin typeface="+mn-lt"/>
              </a:rPr>
              <a:t>Help them understand that mood swings or time by themselves aren’t personal, and that it’s okay to talk about how they feel too.</a:t>
            </a:r>
            <a:endParaRPr lang="en-US" sz="1100" i="1" dirty="0">
              <a:latin typeface="+mn-lt"/>
            </a:endParaRPr>
          </a:p>
          <a:p>
            <a:pPr marL="465887" lvl="1"/>
            <a:endParaRPr lang="en-US" sz="1100" dirty="0">
              <a:latin typeface="+mn-lt"/>
            </a:endParaRPr>
          </a:p>
          <a:p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</a:p>
          <a:p>
            <a:r>
              <a:rPr lang="en-US" sz="1100" u="sng" dirty="0">
                <a:latin typeface="+mn-lt"/>
                <a:cs typeface="Calibri"/>
              </a:rPr>
              <a:t>Optional prompts</a:t>
            </a:r>
            <a:r>
              <a:rPr lang="en-US" sz="1100" dirty="0">
                <a:latin typeface="+mn-lt"/>
                <a:cs typeface="Calibri"/>
              </a:rPr>
              <a:t>: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  <a:cs typeface="Calibri"/>
              </a:rPr>
              <a:t>How does your partner feel supported at home?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  <a:cs typeface="Calibri"/>
              </a:rPr>
              <a:t>What does your partner do to support you? </a:t>
            </a:r>
            <a:endParaRPr lang="en-US" sz="1100" dirty="0">
              <a:latin typeface="+mn-lt"/>
            </a:endParaRPr>
          </a:p>
          <a:p>
            <a:endParaRPr lang="en-US" sz="1100" dirty="0">
              <a:latin typeface="+mn-lt"/>
            </a:endParaRPr>
          </a:p>
          <a:p>
            <a:endParaRPr lang="en-US" sz="1100" dirty="0">
              <a:latin typeface="+mn-lt"/>
            </a:endParaRPr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C25D7-380E-4B3F-084C-5A6F0B8C67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791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>
                <a:latin typeface="+mn-lt"/>
              </a:rPr>
              <a:t>Now, what if your partner won’t talk to you? This is a common concern.</a:t>
            </a:r>
          </a:p>
          <a:p>
            <a:endParaRPr lang="en-US" sz="1100" dirty="0">
              <a:latin typeface="+mn-lt"/>
            </a:endParaRPr>
          </a:p>
          <a:p>
            <a:r>
              <a:rPr lang="en-US" sz="1100" b="1" i="0" dirty="0">
                <a:latin typeface="+mn-lt"/>
              </a:rPr>
              <a:t>Here are some ways to support your first responder when they don’t want to talk:</a:t>
            </a:r>
          </a:p>
          <a:p>
            <a:endParaRPr lang="en-US" sz="1100" b="1" i="0" dirty="0">
              <a:latin typeface="+mn-lt"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1" i="0" dirty="0">
                <a:latin typeface="+mn-lt"/>
              </a:rPr>
              <a:t>Gently check in without pressuring them to talk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i="0" dirty="0">
                <a:latin typeface="+mn-lt"/>
              </a:rPr>
              <a:t>Your partner may be attempting to protect you by avoiding discussing the tough calls. </a:t>
            </a:r>
            <a:endParaRPr lang="en-US" sz="1100" b="1" i="0" dirty="0">
              <a:latin typeface="+mn-lt"/>
            </a:endParaRPr>
          </a:p>
          <a:p>
            <a:pPr lvl="0"/>
            <a:r>
              <a:rPr lang="en-US" sz="1100" b="1" dirty="0">
                <a:latin typeface="+mn-lt"/>
              </a:rPr>
              <a:t>Avoid pushing for details if they are resistant</a:t>
            </a:r>
          </a:p>
          <a:p>
            <a:pPr marL="631908" lvl="1" indent="-174708">
              <a:buFont typeface="Arial"/>
              <a:buChar char="•"/>
            </a:pPr>
            <a:r>
              <a:rPr lang="en-US" sz="1100" i="0" strike="noStrike" dirty="0">
                <a:latin typeface="+mn-lt"/>
              </a:rPr>
              <a:t>Respect their need for space after tough shifts.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1" i="0" dirty="0">
                <a:latin typeface="+mn-lt"/>
              </a:rPr>
              <a:t>Create consistent opportunities for connection 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i="0" dirty="0">
                <a:latin typeface="+mn-lt"/>
              </a:rPr>
              <a:t>Shared meals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i="0" dirty="0">
                <a:latin typeface="+mn-lt"/>
              </a:rPr>
              <a:t>Walks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1" i="0" dirty="0">
                <a:latin typeface="+mn-lt"/>
              </a:rPr>
              <a:t>Encourage them to talk about the emotions they are feelings rather than the calls themselves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i="0" dirty="0">
                <a:latin typeface="+mn-lt"/>
              </a:rPr>
              <a:t>Focus on emotion over the situation.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i="0" dirty="0">
                <a:latin typeface="+mn-lt"/>
              </a:rPr>
              <a:t>They may still be processing what happened.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i="0" dirty="0">
                <a:latin typeface="+mn-lt"/>
              </a:rPr>
              <a:t>Or they just want to let it go and not dwell on the call.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1" i="0" dirty="0">
                <a:latin typeface="+mn-lt"/>
              </a:rPr>
              <a:t>Pay attention to nonverbal signs of distress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i="0" dirty="0">
                <a:latin typeface="+mn-lt"/>
              </a:rPr>
              <a:t>Withdrawal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i="0" dirty="0">
                <a:latin typeface="+mn-lt"/>
              </a:rPr>
              <a:t>Irritability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i="0" dirty="0">
                <a:latin typeface="+mn-lt"/>
              </a:rPr>
              <a:t>Increased drinking</a:t>
            </a:r>
            <a:endParaRPr lang="en-US" sz="1100" b="1" i="0" dirty="0">
              <a:latin typeface="+mn-lt"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1" i="0" dirty="0">
                <a:latin typeface="+mn-lt"/>
              </a:rPr>
              <a:t>Normalize seeking outside help or peer support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i="0" dirty="0">
                <a:latin typeface="+mn-lt"/>
              </a:rPr>
              <a:t>Your partner might want to talk to someone outside the home who understands the job– like a peer support or chaplain</a:t>
            </a:r>
          </a:p>
          <a:p>
            <a:endParaRPr lang="en-US" sz="1100" dirty="0">
              <a:latin typeface="+mn-lt"/>
            </a:endParaRPr>
          </a:p>
          <a:p>
            <a:r>
              <a:rPr lang="en-US" sz="1100" b="1" dirty="0">
                <a:latin typeface="+mn-lt"/>
              </a:rPr>
              <a:t>BEST PRACTICES: </a:t>
            </a:r>
          </a:p>
          <a:p>
            <a:r>
              <a:rPr lang="en-US" sz="1100" b="0" i="0" u="sng" dirty="0">
                <a:latin typeface="+mn-lt"/>
              </a:rPr>
              <a:t>Optional questions</a:t>
            </a:r>
            <a:r>
              <a:rPr lang="en-US" sz="1100" b="0" dirty="0">
                <a:latin typeface="+mn-lt"/>
              </a:rPr>
              <a:t>: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dirty="0">
                <a:latin typeface="+mn-lt"/>
              </a:rPr>
              <a:t>What are some examples of opportunities for connection with your </a:t>
            </a:r>
            <a:r>
              <a:rPr lang="en-US" sz="1100" dirty="0">
                <a:latin typeface="+mn-lt"/>
              </a:rPr>
              <a:t>partner</a:t>
            </a:r>
            <a:r>
              <a:rPr lang="en-US" sz="1100" b="0" dirty="0">
                <a:latin typeface="+mn-lt"/>
              </a:rPr>
              <a:t>?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dirty="0">
                <a:latin typeface="+mn-lt"/>
              </a:rPr>
              <a:t>How do you handle when you need connection, but your partner needs to be space alone?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929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E172E-8C9E-CA38-8B98-95BCDA2C3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9491AF-5A50-80BC-5BDB-ABAA91FAB3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9C1883-8451-EDAF-C2CD-39673606A3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31774">
              <a:buFont typeface="Arial" panose="020B0604020202020204" pitchFamily="34" charset="0"/>
              <a:buNone/>
              <a:defRPr/>
            </a:pPr>
            <a:r>
              <a:rPr lang="en-US" sz="1100" b="1" dirty="0"/>
              <a:t>KEY POINTS: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/>
              <a:t>In this section, we’re going to focus on something that’s essential in every relationship—communication.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sz="1100" dirty="0"/>
              <a:t>When your partner is a first responder, communication becomes even more important.</a:t>
            </a:r>
          </a:p>
          <a:p>
            <a:endParaRPr lang="en-US" b="1" u="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53EE6-2884-BEF3-2A28-FF27421F7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776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Difficult conversations are inevitable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in any relationship—especially when one partner is a first responder.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It’s not a question of </a:t>
            </a: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if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these conversations will happen, but </a:t>
            </a: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when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Having the right tools can make these conversations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less overwhelming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and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more productive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Many partners of first responders: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Want to be supportive.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Often feel unsure about what to say.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Worry about saying the wrong thing.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section provides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practical communication tools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to help: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Strengthen connection with your partner.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Build confidence in navigating tough conversations.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You’ll learn how to: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Manage your partner’s emotions.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Ensure both of you feel heard.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Support your partner without losing your own voice.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These tools can: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Boost your confidence in hard conversations.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Reduce anxiety and help manage uncomfortable emotions.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Improve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active listening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leading to better understanding and validation between partners.</a:t>
            </a:r>
          </a:p>
          <a:p>
            <a:endParaRPr lang="en-US" sz="1100" dirty="0">
              <a:latin typeface="+mn-lt"/>
              <a:ea typeface="Calibri"/>
              <a:cs typeface="Calibri"/>
            </a:endParaRPr>
          </a:p>
          <a:p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Optional Reflection Question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  <a:b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</a:b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Can you think of a time when you had to have a hard conversation with your partner about their job?</a:t>
            </a:r>
            <a:b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</a:b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→ Prompt participants to reflect on how that conversation went for them.</a:t>
            </a:r>
          </a:p>
          <a:p>
            <a:endParaRPr lang="en-US" sz="1100" dirty="0">
              <a:latin typeface="+mn-lt"/>
              <a:ea typeface="Calibri"/>
              <a:cs typeface="Calibri"/>
            </a:endParaRPr>
          </a:p>
          <a:p>
            <a:endParaRPr lang="en-US" sz="1100" dirty="0">
              <a:latin typeface="+mn-lt"/>
              <a:ea typeface="Calibri"/>
              <a:cs typeface="Calibri"/>
            </a:endParaRPr>
          </a:p>
          <a:p>
            <a:endParaRPr lang="en-US" sz="1100" dirty="0">
              <a:latin typeface="+mn-lt"/>
              <a:ea typeface="Calibri"/>
              <a:cs typeface="Calibri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81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sz="1100" b="1" dirty="0">
                <a:latin typeface="+mn-lt"/>
                <a:ea typeface="Calibri"/>
                <a:cs typeface="Calibri"/>
              </a:rPr>
              <a:t>KEY POINTS:</a:t>
            </a:r>
            <a:endParaRPr lang="en-US" sz="1100" dirty="0"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video offers a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lighthearted look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at life with a first responder.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 is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 meant to demean or criticize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our partners in any way.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Instead, it highlights some of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real challenges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we face in a humorous and relatable way.</a:t>
            </a:r>
          </a:p>
          <a:p>
            <a:endParaRPr lang="en-US" sz="1100" i="1" dirty="0">
              <a:latin typeface="+mn-lt"/>
            </a:endParaRPr>
          </a:p>
          <a:p>
            <a:r>
              <a:rPr lang="en-US" sz="1100" b="1" i="0" dirty="0">
                <a:latin typeface="+mn-lt"/>
              </a:rPr>
              <a:t>BEST PRACTICES: 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the video does not play directly within the PowerPoint slide: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Use the following link to access it ahead of time: 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www.youtube.com/watch?v=u-wUXdUIJ8M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Consider pulling it up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before the workshop begins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to ensure a smooth transition.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0907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Start with Engagement: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Ask participants for their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initial thoughts and reactions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after watching the video.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Share your own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personal reflections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to help open up the conversation.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Post-Video Reflection Questions: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What role do you feel empathy plays in your relationship with your partner?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Why do you think presence is sometimes more important than saying the right thing?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Technical Note: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the video does not play within the PowerPoint slide, use this link to access it before the workshop begins: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1" i="0" dirty="0">
                <a:latin typeface="+mn-lt"/>
              </a:rPr>
              <a:t>Link to video</a:t>
            </a:r>
            <a:r>
              <a:rPr lang="en-US" sz="1100" b="0" i="0" dirty="0">
                <a:latin typeface="+mn-lt"/>
              </a:rPr>
              <a:t>: www.youtube.com/watch?v=1Evwgu369Jw&amp;t=2s</a:t>
            </a:r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771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  <a:ea typeface="Calibri"/>
                <a:cs typeface="Calibri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you're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 a first responder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it may be difficult to fully understand your partner’s experiences.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 experiences you may empathize with, while others may feel unfamiliar, and that’s okay.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can still use communication tools to help your partner feel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validated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and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supported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b="1" dirty="0">
              <a:latin typeface="+mn-lt"/>
              <a:ea typeface="Calibri"/>
              <a:cs typeface="Calibri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Sympathy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Feeling sorry for someone without truly connecting to their emotions.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Example: “Sorry you’re stressed. </a:t>
            </a:r>
            <a:r>
              <a:rPr lang="en-US" sz="1100" b="0" i="0" u="sng" dirty="0">
                <a:solidFill>
                  <a:srgbClr val="424242"/>
                </a:solidFill>
                <a:effectLst/>
                <a:latin typeface="+mn-lt"/>
              </a:rPr>
              <a:t>At least</a:t>
            </a:r>
            <a:r>
              <a:rPr lang="en-US" sz="1100" b="0" i="0" u="none" dirty="0">
                <a:solidFill>
                  <a:srgbClr val="424242"/>
                </a:solidFill>
                <a:effectLst/>
                <a:latin typeface="+mn-lt"/>
              </a:rPr>
              <a:t> 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are off for the next couple days.”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Empathy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Going deeper—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stepping into someone else’s shoes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and being present with them.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Requires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vulnerability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non-judgment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and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active listening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It’s about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being with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your partner in their experience, even if you don’t fully understand it.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Often described as “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walking into the trenches with someone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.”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Empathy is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foundation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of the communication </a:t>
            </a:r>
            <a:r>
              <a:rPr lang="en-US" sz="1100" b="0" i="0" u="sng" dirty="0">
                <a:solidFill>
                  <a:srgbClr val="424242"/>
                </a:solidFill>
                <a:effectLst/>
                <a:latin typeface="+mn-lt"/>
              </a:rPr>
              <a:t>toolbox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 we’ll be building.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don’t need to share the same experience to be empathetic—just be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present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open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and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willing to listen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endParaRPr lang="en-US" sz="1100" dirty="0">
              <a:latin typeface="+mn-lt"/>
              <a:ea typeface="Calibri"/>
              <a:cs typeface="Calibri"/>
            </a:endParaRPr>
          </a:p>
          <a:p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Optional Icebreaker Question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How many of you are also first responders?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Optional Discussion Questions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What qualities define an empathetic person?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How do you know if someone is showing empathy—what do they do?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474738" lvl="1"/>
            <a:endParaRPr lang="en-US" sz="1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726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1. Ask Yourself: What Are You Comfortable Hearing?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Before tough conversations, reflect on your own emotional boundaries.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Consider what topics might feel too heavy or triggering (e.g., pediatric calls, violence, sex crimes).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It’s okay to have limits—what matters is that you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communicate them clearly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to your partner.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u="sng" dirty="0">
                <a:solidFill>
                  <a:srgbClr val="424242"/>
                </a:solidFill>
                <a:effectLst/>
                <a:latin typeface="+mn-lt"/>
              </a:rPr>
              <a:t>On the other hand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if you want to hear everything, let your partner know. This can help them feel safe opening up, rather than feeling like they’re burdening you.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Many first responders avoid sharing difficult experiences to protect their partners. If you’re open to hearing them out, they need to hear that from you.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2. Ask Your Partner: Are You Looking for Support or Solutions?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simple question can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transform the tone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of a conversation.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Sometimes people just want to vent, not receive advice.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First responders are often “fixers” and may jump to problem-solving, clarifying your needs helps avoid frustration.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Likewise, ask your partner what they need from you in the moment:</a:t>
            </a:r>
            <a:b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</a:b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“Do you want me to just listen, or help you figure something out?”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3. Set Boundaries: What Are Some Rules You May Want to Follow to Have an Effective Conversation?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Establish ground rules for respectful, productive conversations: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Take breaks if emotions run high.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Avoid heavy topics late at night.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Agree on how long breaks should last.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Boundaries help both partners feel safe and respected.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Remember: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People aren’t mind readers.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Setting expectations ahead of time prevents miscommunication and emotional shutdown.</a:t>
            </a:r>
          </a:p>
          <a:p>
            <a:pPr>
              <a:buNone/>
            </a:pPr>
            <a:endParaRPr lang="en-US" sz="1100" dirty="0">
              <a:latin typeface="+mn-lt"/>
              <a:ea typeface="Calibri"/>
              <a:cs typeface="Calibri"/>
            </a:endParaRPr>
          </a:p>
          <a:p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  <a:endParaRPr lang="en-US" sz="1100" dirty="0"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u="sng" dirty="0">
                <a:solidFill>
                  <a:srgbClr val="424242"/>
                </a:solidFill>
                <a:effectLst/>
                <a:latin typeface="+mn-lt"/>
              </a:rPr>
              <a:t>Reflection Prompts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  <a:b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</a:b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Invite participants to think about: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What kinds of stories or topics would be upsetting for them to hear?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What wouldn’t be upsetting?</a:t>
            </a:r>
          </a:p>
          <a:p>
            <a:pPr marL="1085850" lvl="2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Examples: Pediatric calls, sexual assault, death, etc.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253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  <a:ea typeface="Calibri"/>
                <a:cs typeface="Calibri"/>
              </a:rPr>
              <a:t>KEY POINTS:</a:t>
            </a: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Ask Open-Ended Questions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Open-ended questions are a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simple but powerful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communication tool.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These questions invite more than a yes/no answer and often begin with: What, How, When…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Examples:</a:t>
            </a:r>
          </a:p>
          <a:p>
            <a:pPr marL="742950" lvl="1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“How did that call affect you?”</a:t>
            </a:r>
          </a:p>
          <a:p>
            <a:pPr marL="742950" lvl="1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“What can I do to support you tonight?”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They show genuine interest, give your partner space to share, and help them process their thoughts and emotions.</a:t>
            </a: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endParaRPr lang="en-US" sz="1100" b="1" i="0" dirty="0">
              <a:solidFill>
                <a:srgbClr val="424242"/>
              </a:solidFill>
              <a:effectLst/>
              <a:latin typeface="+mn-lt"/>
            </a:endParaRP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Be Mindful of How You Ask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Avoid using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“why”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in ways that may sound accusatory or invalidating: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Instead of “Why did you do that?” try “What made you respond that way?”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Be careful not to: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Interrupt or talk over your partner.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Ask close-ended questions out of impatience or emotional urgency.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Silence is okay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—give your partner time and space to respond without rushing them.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Open-Ended Questions Can Bridge Difficult Conversations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Open-ended questions can help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open the door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to conversations your partner may otherwise avoid.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They create a safe space for vulnerability and connection.</a:t>
            </a:r>
          </a:p>
          <a:p>
            <a:endParaRPr lang="en-US" sz="1100" dirty="0">
              <a:latin typeface="+mn-lt"/>
              <a:ea typeface="Calibri"/>
              <a:cs typeface="Calibri"/>
            </a:endParaRPr>
          </a:p>
          <a:p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Examples of Open-Ended Questions: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“How did LT respond to that call involving the kid?”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“How were you feeling at the start of your shift?”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“What can I do to help you relax this evening?”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“That is tough. How can I best support you right now?”</a:t>
            </a:r>
            <a:b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</a:b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(Note: This last example pairs a validating statement with an open-ended question.)</a:t>
            </a:r>
            <a:endParaRPr lang="en-US" b="0" i="0" dirty="0">
              <a:solidFill>
                <a:srgbClr val="424242"/>
              </a:solidFill>
              <a:effectLst/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5120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  <a:ea typeface="Calibri"/>
                <a:cs typeface="Calibri"/>
              </a:rPr>
              <a:t>KEY POINTS:</a:t>
            </a:r>
          </a:p>
          <a:p>
            <a:pPr marL="171450" indent="-1714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Reflective statements are another powerful communication tool. </a:t>
            </a:r>
          </a:p>
          <a:p>
            <a:pPr marL="171450" indent="-1714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They involve repeating back the essence or main theme of what your partner said, using your own words.</a:t>
            </a:r>
          </a:p>
          <a:p>
            <a:pPr marL="171450" indent="-1714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goal isn’t to repeat their words exactly, but to show that you’re listening, that you understand, and that you’re trying to connect. </a:t>
            </a:r>
          </a:p>
          <a:p>
            <a:pPr marL="171450" indent="-1714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For example, saying something like, </a:t>
            </a:r>
          </a:p>
          <a:p>
            <a:pPr marL="628650" lvl="1" indent="-1714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“It seems you’re struggling to talk about what you’re feeling,” or </a:t>
            </a:r>
          </a:p>
          <a:p>
            <a:pPr marL="628650" lvl="1" indent="-1714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“You’re feeling overwhelmed and just need some space, is that right?”</a:t>
            </a:r>
          </a:p>
          <a:p>
            <a:pPr marL="171450" indent="-1714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Reflection is about capturing the “gist” of what your partner is saying. It demonstrates active listening and helps clarify meaning without needing to ask a question.</a:t>
            </a:r>
          </a:p>
          <a:p>
            <a:pPr marL="171450" indent="-1714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your reflection isn’t quite right, your partner has the chance to clarify—this helps avoid assumptions, miscommunication, or judgment.</a:t>
            </a:r>
          </a:p>
          <a:p>
            <a:pPr marL="171450" indent="-1714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Reflective statements keep the conversation flowing and reduce the pressure on your partner to explain everything perfectly. </a:t>
            </a:r>
          </a:p>
          <a:p>
            <a:pPr marL="628650" lvl="1" indent="-1714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They show that you’re present and engaged.</a:t>
            </a:r>
          </a:p>
          <a:p>
            <a:pPr marL="171450" indent="-1714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skill can be incredibly validating when done well. You can often see it on someone’s face when they feel truly understood.</a:t>
            </a:r>
          </a:p>
          <a:p>
            <a:pPr marL="171450" indent="-1714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 feels good to be heard, and reflective statements help create that feeling.</a:t>
            </a:r>
          </a:p>
          <a:p>
            <a:endParaRPr lang="en-US" sz="1100" dirty="0">
              <a:latin typeface="+mn-lt"/>
              <a:ea typeface="Calibri"/>
              <a:cs typeface="Calibri"/>
            </a:endParaRPr>
          </a:p>
          <a:p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None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No need to include too many examples on this slide—they’ll be covered later.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700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  <a:ea typeface="Calibri"/>
                <a:cs typeface="Calibri"/>
              </a:rPr>
              <a:t>KEY POINTS:</a:t>
            </a:r>
          </a:p>
          <a:p>
            <a:pPr marL="285750" marR="0" lvl="0" indent="-285750">
              <a:buFont typeface="Arial" panose="020B0604020202020204" pitchFamily="34" charset="0"/>
              <a:buChar char="•"/>
              <a:tabLst>
                <a:tab pos="285750" algn="l"/>
                <a:tab pos="45720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Reflective statements are about identifying and reflecting the </a:t>
            </a: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emotions and values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behind what your partner is saying.</a:t>
            </a:r>
          </a:p>
          <a:p>
            <a:pPr marL="285750" marR="0" lvl="0" indent="-285750">
              <a:buFont typeface="Arial" panose="020B0604020202020204" pitchFamily="34" charset="0"/>
              <a:buChar char="•"/>
              <a:tabLst>
                <a:tab pos="285750" algn="l"/>
                <a:tab pos="45720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This skill communicates, </a:t>
            </a:r>
            <a:r>
              <a:rPr lang="en-US" sz="1100" i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“Hey! I know how you feel,”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and helps your partner feel heard, validated, and emotionally supported.</a:t>
            </a:r>
          </a:p>
          <a:p>
            <a:pPr marL="285750" marR="0" lvl="0" indent="-285750">
              <a:buFont typeface="Arial" panose="020B0604020202020204" pitchFamily="34" charset="0"/>
              <a:buChar char="•"/>
              <a:tabLst>
                <a:tab pos="285750" algn="l"/>
                <a:tab pos="45720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The goal is not to repeat their words </a:t>
            </a: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verbatim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doing so can sound robotic or like you’re parroting them, which may feel frustrating or repetitive.</a:t>
            </a:r>
          </a:p>
          <a:p>
            <a:pPr marL="285750" marR="0" lvl="0" indent="-285750">
              <a:buFont typeface="Arial" panose="020B0604020202020204" pitchFamily="34" charset="0"/>
              <a:buChar char="•"/>
              <a:tabLst>
                <a:tab pos="285750" algn="l"/>
                <a:tab pos="45720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Instead, use your own words to reflect the </a:t>
            </a: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main theme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or </a:t>
            </a: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emotional tone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of what they’re expressing.</a:t>
            </a:r>
          </a:p>
          <a:p>
            <a:pPr marL="285750" marR="0" lvl="0" indent="-285750">
              <a:buFont typeface="Arial" panose="020B0604020202020204" pitchFamily="34" charset="0"/>
              <a:buChar char="•"/>
              <a:tabLst>
                <a:tab pos="285750" algn="l"/>
                <a:tab pos="45720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Be mindful not to </a:t>
            </a: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overuse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this skill. If every response is a reflection, the conversation can feel stuck or unnatural.</a:t>
            </a:r>
          </a:p>
          <a:p>
            <a:pPr marL="285750" marR="0" lvl="0" indent="-285750">
              <a:buFont typeface="Arial" panose="020B0604020202020204" pitchFamily="34" charset="0"/>
              <a:buChar char="•"/>
              <a:tabLst>
                <a:tab pos="285750" algn="l"/>
                <a:tab pos="45720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Mix in other tools like </a:t>
            </a: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open-ended questions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to keep things balanced and dynamic.</a:t>
            </a:r>
          </a:p>
          <a:p>
            <a:pPr marL="285750" marR="0" lvl="0" indent="-285750">
              <a:buFont typeface="Arial" panose="020B0604020202020204" pitchFamily="34" charset="0"/>
              <a:buChar char="•"/>
              <a:tabLst>
                <a:tab pos="285750" algn="l"/>
                <a:tab pos="45720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This might feel a little awkward at first, especially if it’s not a communication style you’re used to, but with practice, it becomes easier and more effective.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latin typeface="+mn-lt"/>
              <a:ea typeface="Calibri"/>
              <a:cs typeface="Calibri"/>
            </a:endParaRPr>
          </a:p>
          <a:p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Encourage participants to try it even if it feels uncomfortable at first—it becomes more natural with practice.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When done well, this skill can make people feel truly understood. You can often see it in their facial expressions when they feel heard.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sz="1100" dirty="0">
              <a:latin typeface="+mn-lt"/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944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  <a:ea typeface="Calibri"/>
                <a:cs typeface="Calibri"/>
              </a:rPr>
              <a:t>KEY POINTS: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Reflective statements 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are most useful when your partner shares something emotionally heavy or complex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Imagine your partner comes home and says: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  <a:cs typeface="Calibri" panose="020F0502020204030204" pitchFamily="34" charset="0"/>
              </a:rPr>
              <a:t>"I’m beat. Shift was nonstop; felt like we didn’t even get a breather. Ran call after call, mostly nonsense, but we got hit with a domestic that went sideways fast. Guy was losing it, yelling, getting in my face while I’m trying to get control of the scene. And of course, I was stuck riding with that one Sergeant again, zero backup and just hovering and nitpicking everything I did. I swear, it’s like babysitting with a badge. I’m over this."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 In that moment, you might feel overwhelmed, but it’s a great opportunity to use a reflective statement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could respond with: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“Wow, that does sound like a crazy shift. No wonder you feel exhausted.”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“Seems like you had a really tough day at work and now you want to decompress. Is that right?”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These responses don’t try to fix anything or offer advice—they simply reflect what your partner is feeling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Reflective statements give your partner space to keep talking or take a breath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can also reflect the emotion behind the words: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“Definitely sounds like you really had a stressful day.”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“I can tell that you were furious during that call because you really care about your job.”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goal is to show that you’re listening and that you understand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don’t have to get it perfect—just showing that you’re trying to connect can go a long way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 people naturally use phrases like “sounds like” before a reflection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Others may reflect with just a few words to keep the conversation moving forward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have to find what works specifically for you!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sz="1100" dirty="0">
              <a:latin typeface="+mn-lt"/>
              <a:ea typeface="Calibri"/>
              <a:cs typeface="Calibri"/>
            </a:endParaRPr>
          </a:p>
          <a:p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</a:p>
          <a:p>
            <a:endParaRPr lang="en-US" sz="1100" b="1" dirty="0">
              <a:latin typeface="+mn-lt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Encourage participants to use this skill in their own voice and style</a:t>
            </a:r>
          </a:p>
          <a:p>
            <a:endParaRPr lang="en-US" sz="1100" b="1" dirty="0">
              <a:latin typeface="+mn-lt"/>
              <a:ea typeface="Calibri"/>
              <a:cs typeface="Calibri"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Prompt participants to share their own examples of reflections based on the scenario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Offer kind, supportive feedback if their responses need adjustment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Reinforce that the goal is connection, not perfection</a:t>
            </a:r>
            <a:endParaRPr lang="en-US" sz="1100" dirty="0">
              <a:latin typeface="+mn-lt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758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sz="1100" b="1" dirty="0">
                <a:latin typeface="+mn-lt"/>
              </a:rPr>
              <a:t>KEY POINTS:</a:t>
            </a:r>
          </a:p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When people feel blamed or criticized, they often respond with defensiveness</a:t>
            </a:r>
          </a:p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“I” statements help reduce defensiveness by starting with your own emotions rather than your partner’s actions</a:t>
            </a:r>
            <a:endParaRPr lang="en-US" sz="1100" b="1" dirty="0">
              <a:latin typeface="+mn-lt"/>
            </a:endParaRPr>
          </a:p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“I” statements are a helpful tool for expressing difficult emotions without sounding critical or blaming</a:t>
            </a:r>
          </a:p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Instead of saying, </a:t>
            </a:r>
          </a:p>
          <a:p>
            <a:pPr marL="628650" lvl="1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“You never talk to me,” </a:t>
            </a:r>
          </a:p>
          <a:p>
            <a:pPr marL="628650" lvl="1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Try, “I feel disconnected from you when we don’t check in about our day”</a:t>
            </a:r>
          </a:p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shifts the focus from your partner’s behavior to your own emotional experience, which opens the door to a more productive conversation</a:t>
            </a:r>
          </a:p>
          <a:p>
            <a:pPr marL="171450" marR="0" lvl="0" indent="-17145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 helpful formula: “I feel [emotion] when [explanation]”</a:t>
            </a:r>
          </a:p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Like empathy, “I” statements require vulnerability</a:t>
            </a:r>
          </a:p>
          <a:p>
            <a:pPr marL="628650" lvl="1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You’re sharing how something is affecting you emotionally, not just pointing out a problem</a:t>
            </a:r>
          </a:p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Avoid using “I” statements in the heat of the moment, when your tone might still sound blaming or defensive</a:t>
            </a:r>
          </a:p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Take a moment to reflect on what you’re really feeling before you speak</a:t>
            </a:r>
          </a:p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Try not to default to “angry” as your emotion—anger is often a surface emotion that covers deeper feelings like hurt, fear, or disappointment</a:t>
            </a:r>
          </a:p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skill encourages connection and empathy by leading with honesty and vulnerability</a:t>
            </a:r>
          </a:p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Avoid using words like “never” or “always,” which can sound accusatory and escalate tension</a:t>
            </a:r>
          </a:p>
          <a:p>
            <a:pPr marL="0" indent="0" defTabSz="931774">
              <a:buFont typeface="Arial" panose="020B0604020202020204" pitchFamily="34" charset="0"/>
              <a:buNone/>
              <a:defRPr/>
            </a:pPr>
            <a:endParaRPr lang="en-US" sz="1100" dirty="0">
              <a:solidFill>
                <a:srgbClr val="000000"/>
              </a:solidFill>
              <a:latin typeface="+mn-lt"/>
            </a:endParaRPr>
          </a:p>
          <a:p>
            <a:pPr defTabSz="931774">
              <a:defRPr/>
            </a:pPr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</a:p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Encourage participants to reflect on how they can use “I” statements in their own relationships</a:t>
            </a:r>
          </a:p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Remind them that vulnerability is a strength in communication, not a weakness</a:t>
            </a:r>
            <a:endParaRPr lang="en-US" sz="1100" b="1" dirty="0">
              <a:solidFill>
                <a:srgbClr val="000000"/>
              </a:solidFill>
              <a:latin typeface="+mn-lt"/>
              <a:cs typeface="Calibri"/>
            </a:endParaRPr>
          </a:p>
          <a:p>
            <a:pPr defTabSz="931774">
              <a:defRPr/>
            </a:pPr>
            <a:endParaRPr lang="en-US" b="1" dirty="0">
              <a:solidFill>
                <a:srgbClr val="000000"/>
              </a:solidFill>
              <a:latin typeface="Aptos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914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Sometimes the most supportive thing you can do is let your partner know their feelings are valid and make sense.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is the essence of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normalizing and validating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“Anyone would feel overwhelmed after a shift like that.”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“It makes sense that you’re frustrated.”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These statements reduce shame and stigma.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They help your partner feel less alone and create a safe space for open communication.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Validation doesn’t mean agreement:</a:t>
            </a:r>
          </a:p>
          <a:p>
            <a:pPr marL="742950" lvl="1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You’re not saying, “It’s okay that you yelled.”</a:t>
            </a:r>
          </a:p>
          <a:p>
            <a:pPr marL="742950" lvl="1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You’re saying, “I understand why you’re upset.”</a:t>
            </a:r>
          </a:p>
          <a:p>
            <a:pPr marL="742950" lvl="1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distinction helps your partner feel seen and supported.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idea of “normal” is flexible—what even is normal, anyway?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These statements communicate: “What you’re thinking, feeling, and experiencing is understandable based on what we know.”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Saying something is “likely” normal acknowledges that unless the partner is also a first responder, they may not fully know what’s typical.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dirty="0">
              <a:latin typeface="+mn-lt"/>
              <a:ea typeface="Calibri"/>
              <a:cs typeface="Calibri"/>
            </a:endParaRPr>
          </a:p>
          <a:p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 “Normal” is intentionally spelled funny to emphasize the ambiguity of the term.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Invite the group to reflect on a time when someone validated them.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Ask how that experience felt—validation typically feels really good and reassuring.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891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Be mindful of the difference between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empathy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and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sympathy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Avoid trying to normalize or validate in a way that implies you understand </a:t>
            </a: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exactly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what your partner is going through.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you have never been a first responder, you will not be able to completely understand. </a:t>
            </a:r>
            <a:endParaRPr lang="en-US" sz="1100" b="1" dirty="0"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don’t need to fully understand someone’s experience to validate their emotions.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Example: “I can’t imagine what that was like, but it sounds like it was so scary.”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is empathy in action.</a:t>
            </a:r>
          </a:p>
          <a:p>
            <a:endParaRPr lang="en-US" sz="1100" b="1" dirty="0">
              <a:latin typeface="+mn-lt"/>
              <a:ea typeface="Calibri"/>
              <a:cs typeface="Calibri"/>
            </a:endParaRPr>
          </a:p>
          <a:p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Prompt participants to reflect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“Think about a time when you were venting to a friend, and they said, ‘I know exactly how you feel,’ then shared an experience that didn’t align with yours.”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often feels invalidating and can push someone away.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Encourage participants to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Normalize and validate feelings, thoughts, and experiences.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Let their partner remain the expert on their own job and emotions.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6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D5965-00EF-E456-6D5E-478B7683A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E5E788-8176-B434-86EB-D5C94836FB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E1F89C-116D-3B01-7301-DA737F310F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u="none" dirty="0">
                <a:latin typeface="+mn-lt"/>
              </a:rPr>
              <a:t>KEY POINTS:</a:t>
            </a: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Similarities with Non-First Responder Relationships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Compromise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is essential when balancing wants and needs.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Open communication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helps prevent feelings of being left out, abandoned, or ignored.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Trust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must be the foundation of the relationship.</a:t>
            </a:r>
          </a:p>
          <a:p>
            <a:endParaRPr lang="en-US" sz="1100" i="1" dirty="0">
              <a:latin typeface="+mn-lt"/>
            </a:endParaRP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Unique Differences in First Responder Relationships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Pride in the profession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First responders are proud of their work, and their partners often share in that pride.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Anxiety over safety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Worrying about a partner’s safety can affect emotional closeness and day-to-day interactions.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Strong sense of community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“blue line” or “red line” family offers support, camaraderie, and shared understanding.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Acceptance of absence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Long shifts, missed holidays, and unpredictable schedules are part of the lifestyle.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Resilience and dedication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First responder families often demonstrate exceptional strength, adaptability, and support for one another.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For example, celebrating holidays on any day rather than just allowing for a missed one.</a:t>
            </a:r>
          </a:p>
          <a:p>
            <a:pPr>
              <a:buNone/>
            </a:pPr>
            <a:br>
              <a:rPr lang="en-US" sz="1100" dirty="0">
                <a:latin typeface="+mn-lt"/>
              </a:rPr>
            </a:br>
            <a:r>
              <a:rPr lang="en-US" sz="1100" b="1" u="none" dirty="0">
                <a:latin typeface="+mn-lt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Elicit input from participants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to foster connection and shared understanding. </a:t>
            </a:r>
          </a:p>
          <a:p>
            <a:pPr marL="0" indent="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100" u="sng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Discussion question</a:t>
            </a:r>
            <a:r>
              <a:rPr lang="en-US" sz="1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“What have you found to be the strengths and challenges of being in a relationship with a first responder so far?”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8485D-3FE0-0625-1695-B7DE1F6387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049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EE204-76DD-FA65-5E8C-98A87B0D6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513D01-BEFC-71C5-3405-B9B750156A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6BBED2-E66E-F474-A8DB-E958C3881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  <a:ea typeface="Calibri"/>
                <a:cs typeface="Calibri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Let’s explore what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validation and normalization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sound like in real conversations.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Scenario: Your partner comes home and vents about a tough shift:</a:t>
            </a:r>
          </a:p>
          <a:p>
            <a:pPr marL="628650" lvl="1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  <a:cs typeface="Calibri" panose="020F0502020204030204" pitchFamily="34" charset="0"/>
              </a:rPr>
              <a:t>"I’m beat. Shift was nonstop; felt like we didn’t even get a breather. Ran call after call, mostly nonsense, but we got hit with a domestic that went sideways fast. Guy was losing it, yelling, getting in my face while I’m trying to get control of the scene. And of course, I was stuck riding with that one Sergeant again, zero backup and just hovering and nitpicking everything I did. I swear, it’s like babysitting with a badge. I’m over this."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What you can do here is validate and normalize their feelings: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“Anyone would be angry if they were being </a:t>
            </a:r>
            <a:r>
              <a:rPr lang="en-US" sz="1100" b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nitpicked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 at while trying to do their job.”</a:t>
            </a:r>
          </a:p>
          <a:p>
            <a:pPr marL="1085850" lvl="2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Validation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 Acknowledges the emotion and shows they’re not alone in feeling that way.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“It’s definitely frustrating having to work with someone you don’t get along with.”</a:t>
            </a:r>
          </a:p>
          <a:p>
            <a:pPr marL="1085850" lvl="2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Normalization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 Reflects their experience and shows understanding.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“Wow, makes sense why you’re so exhausted. That does sound like a crazy shift.”</a:t>
            </a:r>
          </a:p>
          <a:p>
            <a:pPr marL="1085850" lvl="2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Simple and genuine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validation goes a long way.</a:t>
            </a:r>
          </a:p>
          <a:p>
            <a:pPr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These statements don’t need to be long or complex—just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authentic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When your partner hears that their feelings are valid and normal, it helps them feel supported.</a:t>
            </a:r>
          </a:p>
          <a:p>
            <a:pPr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Use these skills in a way that feels natural to you.</a:t>
            </a:r>
          </a:p>
          <a:p>
            <a:pPr marL="742950" lvl="1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Even something like, “Man, that really sucks,” can be validating if it’s sincere.</a:t>
            </a:r>
          </a:p>
          <a:p>
            <a:endParaRPr lang="en-US" sz="1100" dirty="0">
              <a:latin typeface="+mn-lt"/>
              <a:ea typeface="Calibri"/>
              <a:cs typeface="Calibri"/>
            </a:endParaRPr>
          </a:p>
          <a:p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Prompt participants to share their own examples of validation and normalization.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Offer kind, constructive feedback if their examples miss the mark.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09487-CA16-25C8-B29A-108AEB34D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03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Let’s talk about something that can be a game-changer for communication in first responder relationships—creating a Level 10 Day Plan.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Level 10 Day Plan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is a proactive communication tool for especially stressful days.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It’s a plan you and your partner create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ahead of time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to handle moments when one of you is overwhelmed, drained, or not ready to talk.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goal is to build a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shared understanding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of what support looks like on those days.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sz="1100" b="1" dirty="0">
              <a:latin typeface="+mn-lt"/>
            </a:endParaRPr>
          </a:p>
          <a:p>
            <a:endParaRPr lang="en-US" sz="1100" b="1" dirty="0">
              <a:latin typeface="+mn-lt"/>
            </a:endParaRPr>
          </a:p>
          <a:p>
            <a:pPr marL="0" indent="0" defTabSz="931774">
              <a:buFont typeface="Arial" panose="020B0604020202020204" pitchFamily="34" charset="0"/>
              <a:buNone/>
              <a:defRPr/>
            </a:pPr>
            <a:endParaRPr lang="en-US" sz="1100" b="1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030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Level 10 Day Plan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is a communication tool that helps couples navigate especially stressful days—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before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they happen.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At its core, it communicates: "I had a particularly stressful workday. I might be willing to talk about it later, but right now, I’m exhausted.”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 gives your partner a way to express their need for space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without having to explain everything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in the moment.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helps prevent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miscommunication, unmet expectations, and disappointment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—especially when you’ve been looking forward to reconnecting after a long shift.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plan should be created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in advance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not during a crisis.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Talk about it when things are calm.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Decide together what “Level 10” or “Code Red” means for each of you.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Every couple’s plan will look different: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For some, it might mean watching a show in silence.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 could mean taking a walk alone or agreeing not to talk about work until the next day.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Or playing with the kids without having to talk about anything else. 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It’s not about avoiding each other—it’s about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creating space to decompress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so you can reconnect in a healthier way when you’re both ready.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is a skill that helps you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support your first responder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(or be supported yourself) on particularly tough days.</a:t>
            </a:r>
          </a:p>
          <a:p>
            <a:endParaRPr lang="en-US" sz="1100" dirty="0">
              <a:latin typeface="+mn-lt"/>
            </a:endParaRPr>
          </a:p>
          <a:p>
            <a:r>
              <a:rPr lang="en-US" sz="1100" b="1" dirty="0">
                <a:latin typeface="+mn-lt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u="sng" dirty="0">
                <a:solidFill>
                  <a:srgbClr val="424242"/>
                </a:solidFill>
                <a:effectLst/>
                <a:latin typeface="+mn-lt"/>
              </a:rPr>
              <a:t>Ask participants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“Have you ever had one of those days where so much happened, you wanted to talk about it but were just too exhausted?”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“Has your partner ever come home and seemed off, and you weren’t sure if they were upset with you?”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Explain: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That’s what this plan is for.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Sometimes, supporting your partner means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 having a conversation right away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 means giving them space to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decompress, process, and regulate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their emotions.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173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Step 1: Choose a Code Word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Pick a phrase that’s easy to say and instantly recognizable.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Examples: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“Level 10,” “Storm Warning,” “Pineapple Pizza”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is your signal: "I'm not okay right now. I need space, support, or a reset.”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 helps avoid miscommunication when emotions are high.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Both partners can use it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—this plan is for everyone in the relationship.</a:t>
            </a:r>
          </a:p>
          <a:p>
            <a:endParaRPr lang="en-US" sz="1100" b="1" dirty="0">
              <a:latin typeface="+mn-lt"/>
            </a:endParaRP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Step 2: Create a Personalized Protocol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Talk through what 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each of your 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needs on a tough day: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Do they want space or quiet?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Would a favorite meal or show help?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Do they want to be asked if they need advice or just support?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Would time with the kids or a walk help them reset?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Customize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 it to your family: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Maybe the first responder enters through the back door on hard days.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Maybe the code word is texted on the way home.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you have kids, decide how to communicate that one parent needs space.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might even swap chores or routines to support each other.</a:t>
            </a:r>
          </a:p>
          <a:p>
            <a:pPr marL="457200" lvl="1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Step 3: Implement the Plan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 plan only works if you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actually use it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Use it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sparingly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—save it for truly overwhelming days.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you notice your partner is struggling, you can gently prompt them: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dirty="0">
                <a:effectLst/>
                <a:latin typeface="+mn-lt"/>
              </a:rPr>
              <a:t>“Hey, is this maybe a Level 10 kind of day?”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Consider adding an “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all-clear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” signal to show when it’s okay to reconnect: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Examples: “Green light,” “I’m back,” or a hug.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isn’t about avoiding each other—it’s about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supporting recovery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so you can reconnect in a healthier way.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100" b="1" dirty="0">
              <a:latin typeface="+mn-lt"/>
              <a:ea typeface="Calibri"/>
              <a:cs typeface="Calibri"/>
            </a:endParaRPr>
          </a:p>
          <a:p>
            <a:r>
              <a:rPr lang="en-US" sz="1100" b="1" dirty="0">
                <a:latin typeface="+mn-lt"/>
                <a:ea typeface="Calibri"/>
                <a:cs typeface="Calibri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Encourage participants to come up with their own code words.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Share examples of customizations: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Back door entry on tough days.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Texting the code word instead of calling.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Adjusting routines with kids or chores.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Ask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 </a:t>
            </a: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“Have you ever had a day where you were too exhausted to talk, even though you wanted to?” “Has your partner ever come home and seemed off, and you weren’t sure what to do?”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Remind them: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Sometimes support means giving space to decompress.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963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08A50-31C3-21EC-8580-C833C5222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717ED2-F59F-A58B-F4F2-8721E16C50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BB1D2B-CE94-A66F-99AB-6CB3BCC49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  <a:endParaRPr lang="en-US" sz="1100" dirty="0">
              <a:solidFill>
                <a:srgbClr val="000000"/>
              </a:solidFill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Let’s talk about something that often goes unspoken—but is incredibly important for partners of first responders: </a:t>
            </a:r>
          </a:p>
          <a:p>
            <a:pPr marL="628650" lvl="1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Secondary Traumatic Stress (STS)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STS is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emotional distress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experienced by those who hear about or witness the trauma their loved ones go through on the job.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may not have been at the scene of the accident.</a:t>
            </a:r>
          </a:p>
          <a:p>
            <a:pPr marL="628650" lvl="1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may not have heard the screams or seen the aftermath.</a:t>
            </a:r>
          </a:p>
          <a:p>
            <a:pPr marL="628650" lvl="1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But when your partner shares those stories—or even when they don’t—you can still feel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emotional weight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of it.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That emotional impact is what we call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Secondary Traumatic Stress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endParaRPr lang="en-US" sz="1100" dirty="0">
              <a:solidFill>
                <a:srgbClr val="000000"/>
              </a:solidFill>
              <a:latin typeface="+mn-lt"/>
            </a:endParaRPr>
          </a:p>
          <a:p>
            <a:r>
              <a:rPr lang="en-US" sz="1100" b="1" dirty="0">
                <a:solidFill>
                  <a:srgbClr val="000000"/>
                </a:solidFill>
                <a:latin typeface="+mn-lt"/>
              </a:rPr>
              <a:t>BEST PRACTICES:</a:t>
            </a:r>
          </a:p>
          <a:p>
            <a:endParaRPr lang="en-US" sz="11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ts val="600"/>
              </a:spcBef>
              <a:spcAft>
                <a:spcPts val="300"/>
              </a:spcAft>
              <a:buNone/>
            </a:pPr>
            <a:r>
              <a:rPr lang="en-US" sz="1100" b="1" dirty="0">
                <a:effectLst/>
                <a:latin typeface="+mn-lt"/>
              </a:rPr>
              <a:t>Coming up next, we’ll explore:</a:t>
            </a:r>
            <a:endParaRPr lang="en-US" sz="1100" b="1" i="0" dirty="0">
              <a:solidFill>
                <a:schemeClr val="tx1"/>
              </a:solidFill>
              <a:effectLst/>
              <a:latin typeface="+mn-lt"/>
            </a:endParaRPr>
          </a:p>
          <a:p>
            <a:pPr marL="0" indent="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1. What exactly STS is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2. Common symptoms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3. Its impact on partners and families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4. And coping strategies to help manage and treat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078DF-C360-017E-B2B0-0CC8B2066C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000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AE3DD-9022-1B41-5858-101F2EABF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8A3D43-738A-1985-4C84-B91503C0D0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2B95AF-AC9E-3EC9-A712-587C2914A1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buNone/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Vicarious Trauma vs. Secondary Traumatic Stress –What’s the Difference?</a:t>
            </a:r>
          </a:p>
          <a:p>
            <a:pPr marL="0" marR="0">
              <a:buNone/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buNone/>
            </a:pPr>
            <a:r>
              <a:rPr lang="en-US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Vicarious Trauma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285750" algn="l"/>
              </a:tabLst>
            </a:pPr>
            <a:r>
              <a:rPr lang="en-US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Gradual onset</a:t>
            </a: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Develops over time from repeated exposure to trauma stories.</a:t>
            </a: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285750" algn="l"/>
              </a:tabLst>
            </a:pPr>
            <a:r>
              <a:rPr lang="en-US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Cumulative emotional toll</a:t>
            </a: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from hearing about tough calls again and again.</a:t>
            </a: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285750" algn="l"/>
              </a:tabLst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 lead to a </a:t>
            </a:r>
            <a:r>
              <a:rPr lang="en-US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long-term shift in worldview</a:t>
            </a: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628650" marR="0" lvl="1" indent="-171450">
              <a:buFont typeface="Arial" panose="020B0604020202020204" pitchFamily="34" charset="0"/>
              <a:buChar char="•"/>
              <a:tabLst>
                <a:tab pos="628650" algn="l"/>
              </a:tabLst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Feeling less safe</a:t>
            </a:r>
          </a:p>
          <a:p>
            <a:pPr marL="628650" marR="0" lvl="1" indent="-171450">
              <a:buFont typeface="Arial" panose="020B0604020202020204" pitchFamily="34" charset="0"/>
              <a:buChar char="•"/>
              <a:tabLst>
                <a:tab pos="628650" algn="l"/>
              </a:tabLst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Increased anxiety</a:t>
            </a:r>
          </a:p>
          <a:p>
            <a:pPr marL="628650" marR="0" lvl="1" indent="-171450">
              <a:buFont typeface="Arial" panose="020B0604020202020204" pitchFamily="34" charset="0"/>
              <a:buChar char="•"/>
              <a:tabLst>
                <a:tab pos="628650" algn="l"/>
              </a:tabLst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Emotional exhaustion</a:t>
            </a: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285750" algn="l"/>
              </a:tabLst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May persist even after trauma-related conversations stop.</a:t>
            </a: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285750" algn="l"/>
              </a:tabLst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 affect relationships, daily functioning, and overall well-being.</a:t>
            </a:r>
          </a:p>
          <a:p>
            <a:pPr marL="285750" marR="0">
              <a:buNone/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buNone/>
            </a:pPr>
            <a:r>
              <a:rPr lang="en-US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Secondary Traumatic Stress (STS)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Sudden onset</a:t>
            </a: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Can emerge after a single, intense traumatic story or event.</a:t>
            </a: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Triggered by exposure</a:t>
            </a: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to a partner’s trauma—whether they share the story or not.</a:t>
            </a: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Symptoms may resemble PTSD</a:t>
            </a: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628650" marR="0" lvl="1" indent="-1714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Intrusive thoughts</a:t>
            </a:r>
          </a:p>
          <a:p>
            <a:pPr marL="628650" marR="0" lvl="1" indent="-1714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Hypervigilance</a:t>
            </a:r>
          </a:p>
          <a:p>
            <a:pPr marL="628650" marR="0" lvl="1" indent="-1714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Nightmares</a:t>
            </a:r>
          </a:p>
          <a:p>
            <a:pPr marL="628650" marR="0" lvl="1" indent="-1714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Emotional numbness</a:t>
            </a: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More immediate and specific</a:t>
            </a: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in nature.</a:t>
            </a: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Often easier to treat</a:t>
            </a: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if caught early.</a:t>
            </a:r>
          </a:p>
          <a:p>
            <a:pPr marL="57150" marR="0" indent="0"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indent="0">
              <a:buFont typeface="Arial" panose="020B0604020202020204" pitchFamily="34" charset="0"/>
              <a:buNone/>
            </a:pP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285750" algn="l"/>
              </a:tabLst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Both STS and vicarious trauma are </a:t>
            </a:r>
            <a:r>
              <a:rPr lang="en-US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 common</a:t>
            </a: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but they are real and valid experiences.</a:t>
            </a: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285750" algn="l"/>
              </a:tabLst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you’ve ever felt overwhelmed by what your partner goes through, </a:t>
            </a:r>
            <a:r>
              <a:rPr lang="en-US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you’re not alone</a:t>
            </a: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171450" marR="0" lvl="0" indent="-171450">
              <a:buFont typeface="Arial" panose="020B0604020202020204" pitchFamily="34" charset="0"/>
              <a:buChar char="•"/>
              <a:tabLst>
                <a:tab pos="285750" algn="l"/>
              </a:tabLst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 awareness and support, </a:t>
            </a:r>
            <a:r>
              <a:rPr lang="en-US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both can be managed</a:t>
            </a: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—and STS often responds well to early intervention.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FBC4C-E257-5269-E0A7-64A4E856C3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162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8BA4F-CF1C-6636-D3CC-DA32406AF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901D63-3D6B-D82C-B45B-F229C64071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BED81C-3C6F-208D-4147-5BAE19A76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u="none" dirty="0">
                <a:latin typeface="+mn-lt"/>
              </a:rPr>
              <a:t>KEY POINTS:</a:t>
            </a: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How STS Can Affect You as a Partner: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Emotional Strain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may feel constant worry or anxiety, especially when your partner is on shift.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emotional weight can build up and feel overwhelming.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Mental Health Impact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Over time, you might experience symptoms of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anxiety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depression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or even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vicarious trauma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may feel like you’re carrying part of your partner’s emotional burden.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Parenting Challenges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Stress can spill over into your role as a parent.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might feel more irritable, tired, or emotionally unavailable.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Often, the non-first responder partner takes on more responsibility at home.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Burnout and Isolation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Constantly supporting your partner can lead to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emotional exhaustion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may feel isolated—like no one else truly understands what you’re going through.</a:t>
            </a:r>
          </a:p>
          <a:p>
            <a:endParaRPr lang="en-US" sz="1100" dirty="0"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can care for yourself while still supporting your partner.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might include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therapy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peer support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or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intentional self-care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Next, we’ll explore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strategies to care for yourself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and maintain your well-being.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95281-FE83-F97F-596D-C41DC9D520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584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710F4-FF08-C0B4-BBD0-A31954BDA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1A4741-81FC-7EFC-5619-D7CC903DC2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05FAE9-AD05-EACD-2641-B48EB1BFE8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  <a:endParaRPr lang="en-US" sz="1100" dirty="0"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As the partner of a first responder, you carry a lot—emotionally, mentally, and sometimes physically.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What This Section Covers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importance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of self-care for family members of first responders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Strategies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to help you care for yourself in ways that feel realistic and meaningful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Resources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available to support your well-being</a:t>
            </a:r>
          </a:p>
          <a:p>
            <a:endParaRPr lang="en-US" sz="1100" i="1" dirty="0">
              <a:latin typeface="+mn-lt"/>
            </a:endParaRPr>
          </a:p>
          <a:p>
            <a:r>
              <a:rPr lang="en-US" sz="1100" b="1" dirty="0">
                <a:latin typeface="+mn-lt"/>
              </a:rPr>
              <a:t>BEST PRACTICES:</a:t>
            </a:r>
            <a:endParaRPr lang="en-US" sz="1100" dirty="0"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Emphasize that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self-care looks different for everyone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u="sng" dirty="0">
                <a:solidFill>
                  <a:srgbClr val="424242"/>
                </a:solidFill>
                <a:effectLst/>
                <a:latin typeface="+mn-lt"/>
              </a:rPr>
              <a:t>Remind them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 </a:t>
            </a: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"By taking care of yourself, you’re better equipped to support your loved ones—without feeling resentful or overwhelmed.”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0AF8B-7FB5-B180-D3B8-1B1778C02D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343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Why is self-care so important?</a:t>
            </a:r>
            <a:endParaRPr lang="en-US" sz="11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100" b="1" dirty="0">
              <a:latin typeface="+mn-lt"/>
            </a:endParaRP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Resiliency – Caring for yourself reduces stress and strengthens your family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Self-care isn’t just about feeling good—it’s about building resilience.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When you take time to care for yourself, you’re better equipped to handle the emotional ups and downs that come with supporting a first responder.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 also helps create a more stable, supportive environment for your entire family.</a:t>
            </a: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Being Your Best Self – You can’t fully support the people you love if you’re mentally and physically drained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can’t pour from an empty cup.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you’re constantly running on fumes, it becomes harder to be patient, present, and emotionally available.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Taking care of yourself allows you to show up as your best self—for your partner, your kids, and yourself.</a:t>
            </a: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You're a Model – Practicing self-care shows your partner and family a healthy approach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When you prioritize your well-being, you’re setting an example.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You’re showing your partner and your children that it’s okay to take breaks, ask for help, and prioritize mental health.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helps normalize healthy coping strategies in your home.</a:t>
            </a: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You Matter – Your happiness is important, and you are valuable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is the part we often forget: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you matter too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Your needs, your health, and your happiness are just as important as anyone else’s in your family.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Self-care is a way of honoring your own worth—not just as a partner, but as a person.</a:t>
            </a:r>
          </a:p>
          <a:p>
            <a:pPr marL="0" indent="0">
              <a:lnSpc>
                <a:spcPct val="95000"/>
              </a:lnSpc>
              <a:spcBef>
                <a:spcPts val="1427"/>
              </a:spcBef>
              <a:spcAft>
                <a:spcPts val="204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>
              <a:lnSpc>
                <a:spcPct val="95000"/>
              </a:lnSpc>
              <a:spcBef>
                <a:spcPts val="1427"/>
              </a:spcBef>
              <a:spcAft>
                <a:spcPts val="204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BEST PRACTICES: </a:t>
            </a:r>
          </a:p>
          <a:p>
            <a:pPr marL="0" indent="0">
              <a:lnSpc>
                <a:spcPct val="95000"/>
              </a:lnSpc>
              <a:spcBef>
                <a:spcPts val="1427"/>
              </a:spcBef>
              <a:spcAft>
                <a:spcPts val="204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>
              <a:lnSpc>
                <a:spcPct val="95000"/>
              </a:lnSpc>
              <a:spcBef>
                <a:spcPts val="1427"/>
              </a:spcBef>
              <a:spcAft>
                <a:spcPts val="204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ANALOGY</a:t>
            </a:r>
          </a:p>
          <a:p>
            <a:pPr marL="171450" indent="-171450">
              <a:lnSpc>
                <a:spcPct val="95000"/>
              </a:lnSpc>
              <a:spcBef>
                <a:spcPts val="1427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Think of life as a long hike with a backpack on your shoulders.</a:t>
            </a:r>
          </a:p>
          <a:p>
            <a:pPr marL="171450" indent="-171450">
              <a:lnSpc>
                <a:spcPct val="95000"/>
              </a:lnSpc>
              <a:spcBef>
                <a:spcPts val="1427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Every stressor, worry, and responsibility is like a rock in your bag.</a:t>
            </a:r>
          </a:p>
          <a:p>
            <a:pPr marL="171450" indent="-171450">
              <a:lnSpc>
                <a:spcPct val="95000"/>
              </a:lnSpc>
              <a:spcBef>
                <a:spcPts val="1427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Over time, the weight builds up.</a:t>
            </a:r>
          </a:p>
          <a:p>
            <a:pPr marL="171450" indent="-171450">
              <a:lnSpc>
                <a:spcPct val="95000"/>
              </a:lnSpc>
              <a:spcBef>
                <a:spcPts val="1427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Eventually, the backpack becomes too heavy to carry—and you can’t help anyone else along the trail.</a:t>
            </a:r>
          </a:p>
          <a:p>
            <a:pPr marL="171450" indent="-171450">
              <a:lnSpc>
                <a:spcPct val="95000"/>
              </a:lnSpc>
              <a:spcBef>
                <a:spcPts val="1427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have to stop, rest, and take some weight out.</a:t>
            </a:r>
          </a:p>
          <a:p>
            <a:pPr marL="171450" indent="-171450">
              <a:lnSpc>
                <a:spcPct val="95000"/>
              </a:lnSpc>
              <a:spcBef>
                <a:spcPts val="1427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That’s what self-care does—it gives you the strength to keep going.</a:t>
            </a:r>
            <a:endParaRPr lang="en-US" sz="1100" b="1" u="none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D5EE9-A36D-4AC8-94B1-357FADFB6B5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2940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8EA43-E9BF-4130-F4C8-444E2C33A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D55937-A2D0-E8FC-D0E9-904CFBBA25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8980A1-FDCD-13A2-CCA7-80EEE4F476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100" b="1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Supporting a first responder comes with unique emotional challenges—long hours, unpredictability, and the emotional weight of their work.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While you’re focused on caring for your partner, it’s just as important to care for your own mental and emotional well-being.</a:t>
            </a: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1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Exercise – Move Your Body to Release Tension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Exercise doesn’t have to mean an hour at the gym.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 can be simple and doable: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Stretch while watching TV.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Walk up and down the stairs during commercial breaks.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Do push-ups at the kitchen counter.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goal is to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move your body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and release built-up tension in small, consistent ways.</a:t>
            </a: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endParaRPr lang="en-US" sz="1100" b="1" i="0" dirty="0">
              <a:solidFill>
                <a:srgbClr val="424242"/>
              </a:solidFill>
              <a:effectLst/>
              <a:latin typeface="+mn-lt"/>
            </a:endParaRP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Sleep – Recharge Your Mind and Body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Lack of sleep makes everything harder—emotionally and physically.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Aim for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7–9 hours of quality sleep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and try to keep a consistent routine.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your partner works night shifts, create your own sleep environment: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Use blackout curtains, white noise machines, or eye masks.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Rest is essential for emotional regulation and daily resilience.</a:t>
            </a: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1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Be mindful of your own emotions and stress levels</a:t>
            </a:r>
          </a:p>
          <a:p>
            <a:pPr marL="171450" indent="-171450" algn="l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Start by checking in with yourself regularly: “How am I really doing today?”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you’re feeling overwhelmed, anxious, or emotionally drained, that’s a sign to pause and take care of </a:t>
            </a: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you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Your emotions are signals—often pointing to unmet needs. Don’t ignore them.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Mindfulness and meditation are powerful tools to manage stress and stay grounded.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Even just a few minutes of deep breathing or a guided meditation can help you reset.</a:t>
            </a: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endParaRPr lang="en-US" sz="1100" b="1" i="0" dirty="0">
              <a:solidFill>
                <a:srgbClr val="424242"/>
              </a:solidFill>
              <a:effectLst/>
              <a:latin typeface="+mn-lt"/>
            </a:endParaRPr>
          </a:p>
          <a:p>
            <a:pPr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Emotional Regulation – Reset When You Feel Flooded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When emotions feel overwhelming, pause and reset: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Take a walk, stretch, or breathe deeply.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Try grounding techniques like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5 senses method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(name something you can see, hear, touch, smell, and taste).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Use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5-second rule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—count backwards from 5 to calm your nervous system before reacting.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Apps like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Headspace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or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Calm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are great for people with busy schedules.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Seek Therapy or Support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Therapy isn’t just for when things fall apart—it can help you build resilience, set boundaries, and feel more in control.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UCF RESTORES offers resources tailored to first responder families.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Support groups can also be a powerful way to connect with others who truly understand your experience.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Taking care of your mental health helps you show up as your best self—for your partner, your family, and yourself.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Do what works for </a:t>
            </a: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you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 Self-care should feel restorative and will be unique to your needs.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BEST PRATICES:</a:t>
            </a:r>
          </a:p>
          <a:p>
            <a:pPr marL="0" indent="0">
              <a:buFont typeface="Arial"/>
              <a:buNone/>
            </a:pPr>
            <a:r>
              <a:rPr lang="en-US" sz="1100" u="sng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Discussion question</a:t>
            </a:r>
            <a:r>
              <a:rPr lang="en-US" sz="1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1100" i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what does self-care look for you?</a:t>
            </a:r>
            <a:endParaRPr lang="en-US" sz="11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85A6C-B091-891D-2B72-5260863F4B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80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u="none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In this section, we’ll take a closer look at the world your partner lives in while at work.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We’ll explore the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roles, responsibilities, and community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of law enforcement.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Understanding their work environment can help you: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Better support your partner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Navigate challenges at home with more empathy and insight</a:t>
            </a:r>
          </a:p>
          <a:p>
            <a:endParaRPr lang="en-US" sz="1100" b="1" u="none" dirty="0">
              <a:latin typeface="+mn-lt"/>
            </a:endParaRPr>
          </a:p>
          <a:p>
            <a:r>
              <a:rPr lang="en-US" sz="1100" b="1" u="none" dirty="0">
                <a:latin typeface="+mn-lt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Note: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The law enforcement community can vary widely depending on: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Leadership style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Department size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Geographic location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Community-police relations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presenting to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experienced partners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consider: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Shortening this section by removing the slides “What do law enforcement professionals do all day?” and the overview of roles. 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Adding more discussion or Q&amp;A to draw on their lived experiences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969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 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Being the partner of a first responder can sometimes feel isolating.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Long shifts, unpredictable schedules, and the emotional toll of the job can make it hard to stay connected—not just to your partner, but to others in your life.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That’s why building and maintaining a strong support system is essential for your well-being.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Spend Time with People Who Uplift You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Surround yourself with people who bring you joy and help you feel seen—friends, family, parenting groups, or faith communities.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Even small moments of connection—a coffee date, a phone call, a walk—can help relieve stress and remind you that you’re not alone.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Don’t hesitate to reach out. A simple conversation can make a big difference.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Engage in Hobbies or Activities That Bring You Joy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Having interests outside of your partner’s career helps you maintain your own identity.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Whether it’s gardening, painting, reading, or walking—do something that’s just for you.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These activities help you recharge and give you something to look forward to.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Prioritizing your happiness is not selfish—it’s self-care.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Join Support Groups for First Responder Families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Connecting with others who truly understand your experience can be incredibly validating.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Support groups—online or in person—offer a space to share, learn, and feel understood.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Consider looking into local or national organizations that offer resources and community for first responder families.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Don’t Hesitate to Ask for Help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It’s okay to admit when you’re struggling.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Reaching out to a friend, therapist, or peer support group is a sign of strength—not weakness.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You don’t have to carry everything on your own.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Staying connected is a vital part of self-care.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By nurturing relationships, engaging in meaningful activities, and seeking support when needed, you build a strong foundation for emotional resilience.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Remember: you are not alone in this journey. Lean on your community and take care of yourself just as much as you care for your loved one.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BEST PRACTICES: 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Share personal examples of how you stay connected to others and build community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Prompt participants to share what networks they are a part of.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Encourage 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participants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 to connect with the other partners in the workshop. 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442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4B983-7148-5505-146D-BD04B53E1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AD1959-5EB8-4B21-50A0-0E58CE7CF7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1C8221-9F76-E415-E6EB-15886B2C5E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Supporting a first responder can feel like a full-time job.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But here’s the truth: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you don’t have to carry everything on your own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Sharing responsibilities at home is one of the most practical and powerful ways to protect your own well-being and strengthen your relationship.</a:t>
            </a: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Household Responsibilities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Divide daily chores based on each person’s strengths or availability.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Maybe one of you handles bedtime while the other does dishes.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Alternate cooking nights or take full ownership of recurring tasks like grocery shopping or paying bills.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In first responder families, this won’t always be 50/50 every day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 weeks, you may carry more of the load, and other weeks your partner can step in more.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key is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flexibility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and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teamwork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Communication &amp; Support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Schedule a monthly check-in to talk about what’s working and what’s not.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Discuss stress levels, routines, and any adjustments needed.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If your schedules don’t align, use tools like: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 whiteboard in a shared space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 shared digital calendar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Sticky notes or even quick “I love you” messages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And don’t underestimate the power of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gratitude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 simple “thank you” for folding laundry or handling bedtime can go a long way.</a:t>
            </a: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Self-Care &amp; Work-Life Balance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Set boundaries around work, when possible, like a cut-off time for work-related calls or texts.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Schedule personal time weekly, even if it’s just an hour to decompress.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Offer your partner time to unwind too, take the kids out, handle dinner, or give them space to enjoy a hobby.</a:t>
            </a:r>
          </a:p>
          <a:p>
            <a:pPr marL="0" indent="0" algn="l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Family &amp; Relationship Time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Put a weekly family or date night on the calendar, something consistent and enjoyable.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Block out 30–60 minutes each week for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uninterrupted time together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no phones, no distractions.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When you’re home, be present. Silence notifications and give your full attention to your loved ones.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Sharing the load isn’t just about getting things done, it’s about building a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stronger, more balanced partnership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When you work together, communicate openly, and support each other’s needs, you create a home that feels safe, connected, and sustainable for both of you.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BEST PRACTICES: 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0" marR="0" indent="0">
              <a:buFont typeface="Arial" panose="020B0604020202020204" pitchFamily="34" charset="0"/>
              <a:buNone/>
            </a:pPr>
            <a:r>
              <a:rPr lang="en-US" sz="1100" u="sng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Ask the participants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>
              <a:buFont typeface="Arial" panose="020B0604020202020204" pitchFamily="34" charset="0"/>
              <a:buNone/>
            </a:pPr>
            <a:r>
              <a:rPr lang="en-US" sz="1100" i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“What are some of your favorite forms of self-care?” </a:t>
            </a:r>
            <a:endParaRPr lang="en-US" sz="11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buFont typeface="Arial" panose="020B0604020202020204" pitchFamily="34" charset="0"/>
              <a:buNone/>
            </a:pPr>
            <a:r>
              <a:rPr lang="en-US" sz="1100" i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“How do you are your partner deal with division of labor in the home?”</a:t>
            </a:r>
            <a:endParaRPr lang="en-US" sz="11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i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“What are some ways that work for you and your partner/family to spend quality time together?”</a:t>
            </a:r>
            <a:r>
              <a:rPr lang="en-US" sz="1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9BCF-2330-C059-1B97-4776621CF6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496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Let’s wrap up with a few key takeaways.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First responders live in a fast-paced, high-stress world—and their partners carry a unique emotional load because of it.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One of the most powerful things you can do is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recognize signs of stress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in your partner early. That awareness allows you to offer support and help prevent burnout.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Empathy and communication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are essential. Tools like reflective listening, “I” statements, and Level 10 Day Plans can strengthen your connection.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And remember—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trauma can affect you, too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 Your self-care isn’t optional; it’s essential.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Whether it’s therapy, rest, connection, or simply asking for help,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taking care of yourself is one of the best ways to care for your family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endParaRPr lang="en-US" sz="1100" b="1" dirty="0">
              <a:latin typeface="+mn-lt"/>
            </a:endParaRPr>
          </a:p>
          <a:p>
            <a:r>
              <a:rPr lang="en-US" sz="1100" b="1" dirty="0">
                <a:latin typeface="+mn-lt"/>
              </a:rPr>
              <a:t>BEST PRACTICES: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1100" b="0" i="0" u="sng" dirty="0">
                <a:solidFill>
                  <a:srgbClr val="424242"/>
                </a:solidFill>
                <a:effectLst/>
                <a:latin typeface="+mn-lt"/>
              </a:rPr>
              <a:t>Optional reflection questions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171450" lvl="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“What is one thing you learned today?”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lvl="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1" dirty="0">
                <a:solidFill>
                  <a:srgbClr val="424242"/>
                </a:solidFill>
                <a:effectLst/>
                <a:latin typeface="+mn-lt"/>
              </a:rPr>
              <a:t>“How will you implement it in your own unique family?”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697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KEY POINTS: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1" dirty="0"/>
              <a:t>No risk single session </a:t>
            </a:r>
            <a:r>
              <a:rPr lang="en-US" sz="1100" dirty="0"/>
              <a:t>to help first responders </a:t>
            </a:r>
            <a:r>
              <a:rPr lang="en-US" sz="1100" u="sng" dirty="0"/>
              <a:t>develop tools and personalized plans for managing stress</a:t>
            </a:r>
            <a:r>
              <a:rPr lang="en-US" sz="1100" dirty="0"/>
              <a:t>.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dirty="0"/>
              <a:t>No cost 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dirty="0"/>
              <a:t>Completed in-person or via telehealth 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dirty="0"/>
              <a:t>First responder community aware licensed therapists </a:t>
            </a:r>
          </a:p>
          <a:p>
            <a:pPr marL="177943" indent="-177943">
              <a:buFont typeface="Arial" panose="020B0604020202020204" pitchFamily="34" charset="0"/>
              <a:buChar char="•"/>
            </a:pPr>
            <a:r>
              <a:rPr lang="en-US" sz="1100" dirty="0"/>
              <a:t>Does </a:t>
            </a:r>
            <a:r>
              <a:rPr lang="en-US" sz="1100" b="1" dirty="0"/>
              <a:t>not</a:t>
            </a:r>
            <a:r>
              <a:rPr lang="en-US" sz="1100" dirty="0"/>
              <a:t> touch </a:t>
            </a:r>
            <a:r>
              <a:rPr lang="en-US" sz="1100" u="sng" dirty="0"/>
              <a:t>insurance or employee assistance program</a:t>
            </a:r>
            <a:r>
              <a:rPr lang="en-US" sz="1100" u="none" dirty="0"/>
              <a:t> (EAP)</a:t>
            </a:r>
          </a:p>
          <a:p>
            <a:pPr marL="178027" indent="-178027">
              <a:buFont typeface="Arial" panose="020B0604020202020204" pitchFamily="34" charset="0"/>
              <a:buChar char="•"/>
            </a:pPr>
            <a:endParaRPr lang="en-US" sz="1100" u="none" dirty="0"/>
          </a:p>
          <a:p>
            <a:r>
              <a:rPr lang="en-US" sz="1100" b="1" u="none" dirty="0"/>
              <a:t>BEST PRACTICES: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u="none" dirty="0"/>
              <a:t>Emphasize </a:t>
            </a:r>
            <a:r>
              <a:rPr lang="en-US" sz="1100" dirty="0"/>
              <a:t>partners</a:t>
            </a:r>
            <a:r>
              <a:rPr lang="en-US" sz="1100" b="0" u="none" dirty="0"/>
              <a:t> can use this line if it is related to the stress of their first responders work or how it affects their family. </a:t>
            </a:r>
          </a:p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9478">
              <a:defRPr/>
            </a:pPr>
            <a:fld id="{BF01AEB7-DF1E-074E-AD3C-BD912806E15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478">
                <a:defRPr/>
              </a:pPr>
              <a:t>53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1123178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1800" y="708025"/>
            <a:ext cx="6302375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sz="1100" b="1" dirty="0"/>
              <a:t>KEY POINTS: </a:t>
            </a:r>
            <a:endParaRPr lang="en-US" sz="1100" b="1" u="none" dirty="0"/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u="none" dirty="0"/>
              <a:t>All programs at UCF RESTORES are at </a:t>
            </a:r>
            <a:r>
              <a:rPr lang="en-US" sz="1100" b="1" u="none" dirty="0"/>
              <a:t>no cost &amp; are confidential</a:t>
            </a:r>
            <a:r>
              <a:rPr lang="en-US" sz="1100" b="0" u="none" dirty="0"/>
              <a:t>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u="none" dirty="0"/>
              <a:t>Briefly review </a:t>
            </a:r>
            <a:r>
              <a:rPr lang="en-US" sz="1100" b="1" u="none" dirty="0"/>
              <a:t>treatments</a:t>
            </a:r>
            <a:r>
              <a:rPr lang="en-US" sz="1100" b="0" u="none" dirty="0"/>
              <a:t> available </a:t>
            </a:r>
            <a:endParaRPr lang="en-US" sz="1100" b="1" u="none" dirty="0"/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0" u="none" dirty="0"/>
              <a:t>UCF RESTORES treat first responders and their families, active-duty military, and veterans completing trauma treatment</a:t>
            </a:r>
          </a:p>
          <a:p>
            <a:endParaRPr lang="en-US" sz="1100" b="0" u="none" dirty="0"/>
          </a:p>
          <a:p>
            <a:endParaRPr lang="en-US" sz="1100" dirty="0"/>
          </a:p>
          <a:p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8248149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buNone/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The 2nd Alarm Project is a nonprofit organization that offers comprehensive, evidence-based resiliency programs and services to support the mental health of first responders.</a:t>
            </a:r>
          </a:p>
          <a:p>
            <a:pPr marL="0" marR="0">
              <a:buNone/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buNone/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Encourage group to download </a:t>
            </a:r>
            <a:r>
              <a:rPr lang="en-US" sz="11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app</a:t>
            </a:r>
            <a:endParaRPr lang="en-US" sz="11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buFont typeface="Arial" panose="020B0604020202020204" pitchFamily="34" charset="0"/>
              <a:buChar char="•"/>
              <a:tabLst>
                <a:tab pos="400050" algn="l"/>
                <a:tab pos="91440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Easy access to </a:t>
            </a:r>
            <a:r>
              <a:rPr lang="en-US" sz="1100" u="sng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services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n-US" sz="1100" u="sng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resources</a:t>
            </a: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521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sz="1100" b="1" dirty="0">
                <a:latin typeface="+mn-lt"/>
              </a:rPr>
              <a:t>KEY POINTS: </a:t>
            </a:r>
            <a:endParaRPr lang="en-US" sz="1100" b="1" u="none" dirty="0">
              <a:latin typeface="+mn-lt"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b="1" u="none" dirty="0">
                <a:latin typeface="+mn-lt"/>
              </a:rPr>
              <a:t>Redline/Blueline/Goldline Rescue </a:t>
            </a:r>
            <a:r>
              <a:rPr lang="en-US" sz="1100" b="0" u="none" dirty="0">
                <a:latin typeface="+mn-lt"/>
              </a:rPr>
              <a:t>are websites to find…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b="0" u="none" dirty="0">
                <a:latin typeface="+mn-lt"/>
              </a:rPr>
              <a:t>Certified </a:t>
            </a:r>
            <a:r>
              <a:rPr lang="en-US" sz="1100" b="1" u="none" dirty="0">
                <a:latin typeface="+mn-lt"/>
              </a:rPr>
              <a:t>peer supporters 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b="0" u="none" dirty="0">
                <a:latin typeface="+mn-lt"/>
              </a:rPr>
              <a:t>Vetted </a:t>
            </a:r>
            <a:r>
              <a:rPr lang="en-US" sz="1100" b="1" dirty="0">
                <a:solidFill>
                  <a:srgbClr val="10101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first responder competent </a:t>
            </a:r>
            <a:r>
              <a:rPr lang="en-US" sz="1100" b="1" u="none" dirty="0">
                <a:latin typeface="+mn-lt"/>
              </a:rPr>
              <a:t>clinicians</a:t>
            </a:r>
            <a:endParaRPr lang="en-US" sz="1100" dirty="0">
              <a:latin typeface="+mn-lt"/>
            </a:endParaRP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Redline – FIRE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Blueline – LEO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Goldline – Dispatch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The crisis and suicide hotline are 988.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This line can be texted or called 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0A1326"/>
                </a:solidFill>
                <a:effectLst/>
                <a:latin typeface="+mn-lt"/>
              </a:rPr>
              <a:t>Conversation is confidential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0A1326"/>
                </a:solidFill>
                <a:effectLst/>
                <a:latin typeface="+mn-lt"/>
              </a:rPr>
              <a:t>If needed, call 911</a:t>
            </a:r>
            <a:endParaRPr lang="en-US" sz="1100" dirty="0">
              <a:latin typeface="+mn-lt"/>
            </a:endParaRPr>
          </a:p>
          <a:p>
            <a:endParaRPr lang="en-US" sz="1100" dirty="0">
              <a:latin typeface="+mn-lt"/>
            </a:endParaRPr>
          </a:p>
          <a:p>
            <a:r>
              <a:rPr lang="en-US" sz="1100" b="1" dirty="0">
                <a:latin typeface="+mn-lt"/>
              </a:rPr>
              <a:t>BEST PRACTICES: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Show Redline Rescue website and navigate through finding a clinician or peer support.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Share sometimes first responders want to speak to a firefighter peer support but to someone outside their department. 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Due to smaller departments 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</a:rPr>
              <a:t>To ensure rumors do not spread around their department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0492-EF5F-4A99-B51E-8038BE4291E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491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>
                <a:latin typeface="+mn-lt"/>
              </a:rPr>
              <a:t>BEST PRACTICES:</a:t>
            </a:r>
          </a:p>
          <a:p>
            <a:pPr marL="0" marR="0">
              <a:buNone/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Encourage other partners to answer questions or offer real-life examples of how their family has handled similar situations.</a:t>
            </a:r>
          </a:p>
          <a:p>
            <a:pPr marL="285750" marR="0" lvl="0" indent="-285750">
              <a:buFont typeface="Arial" panose="020B0604020202020204" pitchFamily="34" charset="0"/>
              <a:buChar char="•"/>
              <a:tabLst>
                <a:tab pos="400050" algn="l"/>
              </a:tabLst>
            </a:pPr>
            <a:r>
              <a:rPr lang="en-US" sz="11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This not only builds community but also helps others feel seen, supported, and less alone in their experiences.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620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b="1" i="0" dirty="0">
                <a:solidFill>
                  <a:srgbClr val="424242"/>
                </a:solidFill>
                <a:effectLst/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24242"/>
                </a:solidFill>
                <a:effectLst/>
                <a:latin typeface="+mn-lt"/>
              </a:rPr>
              <a:t>Thank you for showing up—not just for your partner, but for yourself.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24242"/>
                </a:solidFill>
                <a:effectLst/>
                <a:latin typeface="+mn-lt"/>
              </a:rPr>
              <a:t>If you or your family needs support, please reach out to </a:t>
            </a:r>
            <a:r>
              <a:rPr lang="en-US" b="1" i="0" dirty="0">
                <a:solidFill>
                  <a:srgbClr val="424242"/>
                </a:solidFill>
                <a:effectLst/>
                <a:latin typeface="+mn-lt"/>
              </a:rPr>
              <a:t>UCF RESTORES</a:t>
            </a:r>
            <a:r>
              <a:rPr lang="en-US" b="0" i="0" dirty="0">
                <a:solidFill>
                  <a:srgbClr val="424242"/>
                </a:solidFill>
                <a:effectLst/>
                <a:latin typeface="+mn-lt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7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u="none" dirty="0">
                <a:solidFill>
                  <a:schemeClr val="tx1"/>
                </a:solidFill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On any given shift, officers may respond to: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Vehicle collisions, domestic incidents, wellness checks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Crimes in progress, missing persons, mental health crises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They also handle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administrative tasks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like: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Report writing, equipment checks, and ongoing training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 officers are assigned to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dispatched calls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while others work in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self-initiated units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—actively looking for violations or suspicious activity.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During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natural disasters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(e.g., hurricanes), officers may be required to report to duty, leaving families to manage on their own.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Roles can shift based on: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Assignment, agency needs, or even the time of year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Location-specific demands (especially across different areas in Florida)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New officers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go through a Field Training Officer (FTO) period: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They’re mentored and evaluated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can last weeks to months and may involve rotating shifts, trainers, and locations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u="none" dirty="0">
              <a:solidFill>
                <a:schemeClr val="tx1"/>
              </a:solidFill>
              <a:latin typeface="+mn-lt"/>
            </a:endParaRPr>
          </a:p>
          <a:p>
            <a:r>
              <a:rPr lang="en-US" sz="1100" b="1" u="none" dirty="0">
                <a:solidFill>
                  <a:schemeClr val="tx1"/>
                </a:solidFill>
                <a:latin typeface="+mn-lt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Emphasize that duties and schedules may change as: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officer moves between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patrol and specialized units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 agency adjusts to meet operational needs (e.g., specialty units taking dispatched calls during high-demand periods)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Encourage flexibility and open communication at home to adapt to these changes</a:t>
            </a:r>
          </a:p>
          <a:p>
            <a:endParaRPr lang="en-US" sz="1100" u="none" dirty="0">
              <a:solidFill>
                <a:schemeClr val="tx1"/>
              </a:solidFill>
              <a:latin typeface="+mn-lt"/>
            </a:endParaRPr>
          </a:p>
          <a:p>
            <a:endParaRPr lang="en-US" sz="1100" dirty="0">
              <a:solidFill>
                <a:schemeClr val="tx1"/>
              </a:solidFill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61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3DF91-D520-9B14-D866-93007C5BC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AD2061-6E8E-97E0-76EF-08102147F7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A5E16B-9507-2C17-93FA-8BF4970586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u="none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is a general overview—not all agencies follow the same structure.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Most agencies use a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rank system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though titles and responsibilities may vary.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In sheriff’s offices, common ranks include: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Deputy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Sergeant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Lieutenant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and up to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Sheriff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 agencies include classifications like: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Deputy First Class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or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Master Deputy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which may require:</a:t>
            </a:r>
          </a:p>
          <a:p>
            <a:pPr marL="1085850" lvl="2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 certain number of years of service</a:t>
            </a:r>
          </a:p>
          <a:p>
            <a:pPr marL="1085850" lvl="2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Community service hours with an approved organization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Court security deputies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may: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Not have take-home vehicles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Receive lower pay than patrol deputies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Reserve deputies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are sworn officers: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They are unpaid for regular hours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But can work off-duty jobs for pay</a:t>
            </a:r>
          </a:p>
          <a:p>
            <a:endParaRPr lang="en-US" sz="1100" u="none" dirty="0">
              <a:latin typeface="+mn-lt"/>
            </a:endParaRPr>
          </a:p>
          <a:p>
            <a:r>
              <a:rPr lang="en-US" sz="1100" b="1" u="none" dirty="0">
                <a:latin typeface="+mn-lt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Note: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Hide this slide if it doesn’t apply to the departments represented in your audience.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Helpful context to share: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 agencies “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promote to the road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,” meaning promotions start with a return to patrol.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 roles require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testing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(e.g., written exams, inbox exercises) to qualify for promotion.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Higher ranks (like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Captain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) are often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appointed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by the Sheriff rather than tested.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CC9ED-2453-C1E2-30D5-20913DC6CA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62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83D88-AC6B-85FE-4B51-3B1060A35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93AAFC-0410-4BB9-BDAC-E198A2D0A4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D785F3-7056-F29A-8D02-2C0B14468C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u="none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is a general overview and may not apply to all city or municipal departments.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Common ranks include: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Officer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Corporal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Sergeant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and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Captain</a:t>
            </a:r>
            <a:endParaRPr lang="en-US" sz="1100" b="0" i="0" dirty="0">
              <a:solidFill>
                <a:srgbClr val="424242"/>
              </a:solidFill>
              <a:effectLst/>
              <a:latin typeface="+mn-lt"/>
            </a:endParaRP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Corporal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is often a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non-tested classification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Typically assigned by a Sergeant to someone trusted to lead in their absence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Master Patrol Officer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is a classification that may require: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 certain number of years in service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Annual community service hours with an approved organization</a:t>
            </a:r>
          </a:p>
          <a:p>
            <a:endParaRPr lang="en-US" sz="1100" u="none" dirty="0">
              <a:latin typeface="+mn-lt"/>
            </a:endParaRPr>
          </a:p>
          <a:p>
            <a:r>
              <a:rPr lang="en-US" sz="1100" b="1" u="none" dirty="0">
                <a:latin typeface="+mn-lt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Note: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Hide this slide if it doesn’t apply to the departments represented in your audience.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Helpful context to share: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 agencies “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promote to the road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,” meaning promotions begin with a return to patrol duties.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 positions require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testing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(e.g., written exams, inbox exercises).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Higher ranks are often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appointed by the Chief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especially in leadership roles.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1F997-FFE4-6CFC-6318-526D89DDF2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34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4A40C-5C92-DCDC-5D5D-C38CDFC43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46783C-E34F-A5C5-5619-04B5918701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3670AC-0DAC-E2CF-3D03-191043AA5A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u="none" dirty="0">
                <a:latin typeface="+mn-lt"/>
              </a:rPr>
              <a:t>KEY POINTS: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This is a general overview and may not apply to all state-level agencies.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Common ranks include: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Trooper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Trooper First Class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Sergeant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Lieutenant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and beyond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Classifications like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Master Trooper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Senior Trooper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or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Trooper Specialist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often reflect: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Years of service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Additional qualifications or responsibilities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Promotions may be based on: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Testing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time in service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or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appointments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by leadership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 roles come with: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Increased responsibility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Different pay scales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Specialized vehicles or equipment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It’s a complex system that varies by agency and can evolve over time</a:t>
            </a:r>
          </a:p>
          <a:p>
            <a:endParaRPr lang="en-US" sz="1100" u="none" dirty="0">
              <a:latin typeface="+mn-lt"/>
            </a:endParaRPr>
          </a:p>
          <a:p>
            <a:r>
              <a:rPr lang="en-US" sz="1100" b="1" u="none" dirty="0">
                <a:latin typeface="+mn-lt"/>
              </a:rPr>
              <a:t>BEST PRACTICES: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Note: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Hide this slide if it doesn’t apply to the departments represented in your audience.</a:t>
            </a:r>
          </a:p>
          <a:p>
            <a:pPr marL="171450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Helpful context to share: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 agencies “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promote to the road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,” meaning promotions begin with a return to patrol duties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Some positions require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testing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 (e.g., written exams, inbox exercises)</a:t>
            </a:r>
          </a:p>
          <a:p>
            <a:pPr marL="628650" lvl="1" indent="-1714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Higher ranks are often </a:t>
            </a:r>
            <a:r>
              <a:rPr lang="en-US" sz="1100" b="1" i="0" dirty="0">
                <a:solidFill>
                  <a:srgbClr val="424242"/>
                </a:solidFill>
                <a:effectLst/>
                <a:latin typeface="+mn-lt"/>
              </a:rPr>
              <a:t>appointed by the Colonel or Commander</a:t>
            </a:r>
            <a:r>
              <a:rPr lang="en-US" sz="1100" b="0" i="0" dirty="0">
                <a:solidFill>
                  <a:srgbClr val="424242"/>
                </a:solidFill>
                <a:effectLst/>
                <a:latin typeface="+mn-lt"/>
              </a:rPr>
              <a:t>, especially in leadership roles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58E02-E4AB-DD8F-9C7D-6A3BBF7ED4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BE1-C2BC-44E3-9525-DFDD2292F5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74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45720" tIns="45720" rIns="45720" bIns="45720" rtlCol="0" anchor="ctr">
            <a:normAutofit/>
          </a:bodyPr>
          <a:lstStyle>
            <a:lvl1pPr>
              <a:defRPr lang="en-US"/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44396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58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05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52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50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DD0E5-8563-4A04-BAC3-523650CD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E99F5-35FF-4635-880F-51CCC3DA0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710F0-F2FD-4514-AED5-51E851D45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0F5CD-0A31-4628-B213-AAEC350F485B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91139-138B-4C32-96CE-1EA91FCA0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9321E-C6E5-4B3D-8A1A-F26DECC42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5E13B-1A59-4880-AF81-4B9F027F3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77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39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86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93874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8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6480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b="0" kern="1200" spc="10" baseline="0" dirty="0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9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69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36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80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70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846CE7D5-CF57-46EF-B807-FDD0502418D4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969696"/>
                </a:solidFill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rgbClr val="777777"/>
                </a:solidFill>
                <a:latin typeface="Calibri" panose="020F0502020204030204" pitchFamily="34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254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E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01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E2D06F-D463-455D-A1BE-649ACBAC1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7B703-D8DB-45ED-AD91-7B0D58121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F8AE1-89B1-4D3C-AF44-A5617D146D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0F5CD-0A31-4628-B213-AAEC350F485B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1685A-31D3-400A-BACC-F49246B9D8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CF203-3A10-4E5F-A199-696CD5544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5E13B-1A59-4880-AF81-4B9F027F3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9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89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microsoft.com/office/2007/relationships/diagramDrawing" Target="../diagrams/drawing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diagramColors" Target="../diagrams/colors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QuickStyle" Target="../diagrams/quickStyle6.xml"/><Relationship Id="rId5" Type="http://schemas.openxmlformats.org/officeDocument/2006/relationships/diagramQuickStyle" Target="../diagrams/quickStyle5.xml"/><Relationship Id="rId10" Type="http://schemas.openxmlformats.org/officeDocument/2006/relationships/diagramLayout" Target="../diagrams/layout6.xml"/><Relationship Id="rId4" Type="http://schemas.openxmlformats.org/officeDocument/2006/relationships/diagramLayout" Target="../diagrams/layout5.xml"/><Relationship Id="rId9" Type="http://schemas.openxmlformats.org/officeDocument/2006/relationships/diagramData" Target="../diagrams/data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36.jpe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1.png"/><Relationship Id="rId9" Type="http://schemas.microsoft.com/office/2007/relationships/diagramDrawing" Target="../diagrams/drawing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1.png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45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52.jpe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u-wUXdUIJ8M?feature=oembed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Evwgu369Jw?start=2&amp;feature=oembed" TargetMode="Externa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62.png"/><Relationship Id="rId7" Type="http://schemas.openxmlformats.org/officeDocument/2006/relationships/diagramQuickStyle" Target="../diagrams/quickStyle1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openxmlformats.org/officeDocument/2006/relationships/image" Target="../media/image1.png"/><Relationship Id="rId9" Type="http://schemas.microsoft.com/office/2007/relationships/diagramDrawing" Target="../diagrams/drawing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75.jpe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Relationship Id="rId9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3" Type="http://schemas.openxmlformats.org/officeDocument/2006/relationships/image" Target="../media/image86.jpeg"/><Relationship Id="rId7" Type="http://schemas.openxmlformats.org/officeDocument/2006/relationships/diagramQuickStyle" Target="../diagrams/quickStyle19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9.xml"/><Relationship Id="rId5" Type="http://schemas.openxmlformats.org/officeDocument/2006/relationships/diagramData" Target="../diagrams/data19.xml"/><Relationship Id="rId4" Type="http://schemas.openxmlformats.org/officeDocument/2006/relationships/image" Target="../media/image1.png"/><Relationship Id="rId9" Type="http://schemas.microsoft.com/office/2007/relationships/diagramDrawing" Target="../diagrams/drawing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0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0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0.xml"/><Relationship Id="rId5" Type="http://schemas.openxmlformats.org/officeDocument/2006/relationships/diagramData" Target="../diagrams/data20.xml"/><Relationship Id="rId4" Type="http://schemas.openxmlformats.org/officeDocument/2006/relationships/image" Target="../media/image88.jpeg"/><Relationship Id="rId9" Type="http://schemas.microsoft.com/office/2007/relationships/diagramDrawing" Target="../diagrams/drawing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10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.png"/><Relationship Id="rId4" Type="http://schemas.openxmlformats.org/officeDocument/2006/relationships/image" Target="../media/image10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9B28E4-FB96-9D93-C269-84B37C85A2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82388" y="1596399"/>
            <a:ext cx="7627222" cy="3575874"/>
          </a:xfrm>
          <a:prstGeom prst="roundRect">
            <a:avLst/>
          </a:prstGeom>
          <a:solidFill>
            <a:srgbClr val="303030"/>
          </a:solidFill>
          <a:ln>
            <a:solidFill>
              <a:srgbClr val="3030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4F8B11-C869-80F0-7178-0388D335E713}"/>
              </a:ext>
            </a:extLst>
          </p:cNvPr>
          <p:cNvSpPr txBox="1"/>
          <p:nvPr/>
        </p:nvSpPr>
        <p:spPr>
          <a:xfrm>
            <a:off x="2282388" y="2532545"/>
            <a:ext cx="76272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spc="-150">
                <a:solidFill>
                  <a:srgbClr val="D8D8D8"/>
                </a:solidFill>
                <a:latin typeface="Century Schoolbook (Headings)"/>
              </a:rPr>
              <a:t>Stronger Together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93F578-DB4A-2129-7338-85A640AAC8C8}"/>
              </a:ext>
            </a:extLst>
          </p:cNvPr>
          <p:cNvSpPr txBox="1"/>
          <p:nvPr/>
        </p:nvSpPr>
        <p:spPr>
          <a:xfrm>
            <a:off x="2881950" y="3581400"/>
            <a:ext cx="642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300">
                <a:solidFill>
                  <a:srgbClr val="D8D8D8"/>
                </a:solidFill>
                <a:latin typeface="+mj-lt"/>
              </a:rPr>
              <a:t>Building Resilient Relationships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01AAC2-2DBC-3C22-3A1A-18758D7240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21299" y="5421348"/>
            <a:ext cx="925774" cy="1436652"/>
          </a:xfrm>
          <a:prstGeom prst="rect">
            <a:avLst/>
          </a:prstGeom>
          <a:solidFill>
            <a:srgbClr val="55635A"/>
          </a:solidFill>
          <a:ln>
            <a:solidFill>
              <a:srgbClr val="6B7D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AF1E99-3B04-5858-E07C-B462447DEC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78592" y="5421349"/>
            <a:ext cx="925774" cy="1436651"/>
          </a:xfrm>
          <a:prstGeom prst="rect">
            <a:avLst/>
          </a:prstGeom>
          <a:solidFill>
            <a:srgbClr val="AEBAB3"/>
          </a:solidFill>
          <a:ln>
            <a:solidFill>
              <a:srgbClr val="AEBA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20268-3B17-FD63-5381-4EA74B07BC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87635" y="5418323"/>
            <a:ext cx="925774" cy="1439678"/>
          </a:xfrm>
          <a:prstGeom prst="rect">
            <a:avLst/>
          </a:prstGeom>
          <a:solidFill>
            <a:srgbClr val="6B7D72"/>
          </a:solidFill>
          <a:ln>
            <a:solidFill>
              <a:srgbClr val="6B7D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4EF60B-F859-1A78-632D-AA1B83C442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544928" y="5421350"/>
            <a:ext cx="925774" cy="1436650"/>
          </a:xfrm>
          <a:prstGeom prst="rect">
            <a:avLst/>
          </a:prstGeom>
          <a:solidFill>
            <a:srgbClr val="55635A"/>
          </a:solidFill>
          <a:ln>
            <a:solidFill>
              <a:srgbClr val="5563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986195-4237-28E6-12A5-50857CC268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24711" y="-1"/>
            <a:ext cx="925774" cy="1418933"/>
          </a:xfrm>
          <a:prstGeom prst="rect">
            <a:avLst/>
          </a:prstGeom>
          <a:solidFill>
            <a:srgbClr val="AEBAB3"/>
          </a:solidFill>
          <a:ln>
            <a:solidFill>
              <a:srgbClr val="AEBA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30EE3D-5C59-4B31-4346-A841A6730C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82004" y="-1"/>
            <a:ext cx="925774" cy="1418934"/>
          </a:xfrm>
          <a:prstGeom prst="rect">
            <a:avLst/>
          </a:prstGeom>
          <a:solidFill>
            <a:srgbClr val="6B7D72"/>
          </a:solidFill>
          <a:ln>
            <a:solidFill>
              <a:srgbClr val="6B7D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B1A980-E444-B924-30CC-A679914CB3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91047" y="-1"/>
            <a:ext cx="925774" cy="1414781"/>
          </a:xfrm>
          <a:prstGeom prst="rect">
            <a:avLst/>
          </a:prstGeom>
          <a:solidFill>
            <a:srgbClr val="55635A"/>
          </a:solidFill>
          <a:ln>
            <a:solidFill>
              <a:srgbClr val="5563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F26BE4-852C-555D-6268-C4E1681C98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548340" y="-1"/>
            <a:ext cx="925774" cy="1418936"/>
          </a:xfrm>
          <a:prstGeom prst="rect">
            <a:avLst/>
          </a:prstGeom>
          <a:solidFill>
            <a:srgbClr val="AEBAB3"/>
          </a:solidFill>
          <a:ln>
            <a:solidFill>
              <a:srgbClr val="AEBA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4609911-F087-2111-0B68-626801E0D3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pic>
        <p:nvPicPr>
          <p:cNvPr id="21" name="Picture 8" descr="UCF RESTORES Offers Scholarships for Online Clinician Training Program ...">
            <a:extLst>
              <a:ext uri="{FF2B5EF4-FFF2-40B4-BE49-F238E27FC236}">
                <a16:creationId xmlns:a16="http://schemas.microsoft.com/office/drawing/2014/main" id="{6E88966E-2A87-AD2D-3191-398EF56799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7077" y="5722938"/>
            <a:ext cx="1019923" cy="110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Content Placeholder 3" descr="A yellow circle with two firemen in the middle&#10;&#10;AI-generated content may be incorrect.">
            <a:extLst>
              <a:ext uri="{FF2B5EF4-FFF2-40B4-BE49-F238E27FC236}">
                <a16:creationId xmlns:a16="http://schemas.microsoft.com/office/drawing/2014/main" id="{A166CB2A-489C-807C-7831-4A5120991F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9291" y="5754553"/>
            <a:ext cx="958309" cy="11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23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2AFFD-88EB-7106-0DF1-487C5112B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4AB2F3-2354-FE77-FCD8-E2D9F432D8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160" y="0"/>
            <a:ext cx="12192000" cy="3429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35FD74-1624-8C9D-B44C-F9A6577EFEE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96CB901-CC27-D67B-4274-B73ABE471D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64914" y="593202"/>
            <a:ext cx="11262167" cy="567159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4525D98-DA43-CCBC-A466-8160DDDBE0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FF63463-EDE9-DBC4-7A1A-A2C528CB69D5}"/>
              </a:ext>
            </a:extLst>
          </p:cNvPr>
          <p:cNvSpPr txBox="1">
            <a:spLocks/>
          </p:cNvSpPr>
          <p:nvPr/>
        </p:nvSpPr>
        <p:spPr>
          <a:xfrm>
            <a:off x="1200868" y="972399"/>
            <a:ext cx="9790255" cy="1427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to Expect from Your </a:t>
            </a:r>
          </a:p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Law Enforcement Officer (LEO)</a:t>
            </a:r>
          </a:p>
        </p:txBody>
      </p:sp>
      <p:graphicFrame>
        <p:nvGraphicFramePr>
          <p:cNvPr id="11" name="TextBox 4">
            <a:extLst>
              <a:ext uri="{FF2B5EF4-FFF2-40B4-BE49-F238E27FC236}">
                <a16:creationId xmlns:a16="http://schemas.microsoft.com/office/drawing/2014/main" id="{6F75FD26-911A-08AC-722D-D5D619BB3F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8472743"/>
              </p:ext>
            </p:extLst>
          </p:nvPr>
        </p:nvGraphicFramePr>
        <p:xfrm>
          <a:off x="774098" y="2284524"/>
          <a:ext cx="10643804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26571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AAD9B-A2BA-DF82-7CCD-EE27B33AE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0D1ED-B814-099C-B82E-615B01FA8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AF480A1-C3AE-10A7-5D0E-FD58F3194F2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34741" y="1424058"/>
          <a:ext cx="859472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0F1A19A-DD78-828C-C0F6-16724683AB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59972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latin typeface="Calibri" panose="020F0502020204030204" pitchFamily="34" charset="0"/>
              </a:rPr>
              <a:t>ViV</a:t>
            </a: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71FF73-6B0A-1681-9B5F-6B0B6E3528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258273"/>
            <a:ext cx="12192000" cy="359972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E2C2913-8281-9E55-747F-973C0D71A1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4696" y="546904"/>
            <a:ext cx="11262167" cy="576419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C28AB9D-C67C-473B-B231-CDCE4B55DFC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5" name="Title 8">
            <a:extLst>
              <a:ext uri="{FF2B5EF4-FFF2-40B4-BE49-F238E27FC236}">
                <a16:creationId xmlns:a16="http://schemas.microsoft.com/office/drawing/2014/main" id="{10F559FB-0F46-04C0-FC0E-14F846177D11}"/>
              </a:ext>
            </a:extLst>
          </p:cNvPr>
          <p:cNvSpPr txBox="1">
            <a:spLocks/>
          </p:cNvSpPr>
          <p:nvPr/>
        </p:nvSpPr>
        <p:spPr>
          <a:xfrm>
            <a:off x="2174393" y="884238"/>
            <a:ext cx="7843214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Law Enforcement Community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533ECAA-82B8-4E28-424B-E4B8170647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4594041"/>
              </p:ext>
            </p:extLst>
          </p:nvPr>
        </p:nvGraphicFramePr>
        <p:xfrm>
          <a:off x="1417008" y="2488669"/>
          <a:ext cx="9417542" cy="2954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33850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D082-8B78-1252-DD84-ADB5601B6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3841" y="2034394"/>
            <a:ext cx="3545526" cy="240694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85000"/>
              </a:lnSpc>
            </a:pPr>
            <a:r>
              <a:rPr lang="en-US" sz="4000" b="1"/>
              <a:t>What’s up with law enforcement and donuts?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E71171DA-50FD-62BE-2608-C9B87D470D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pic>
        <p:nvPicPr>
          <p:cNvPr id="7" name="Picture 6" descr="A couple of lego police officers on a bench&#10;&#10;AI-generated content may be incorrect.">
            <a:extLst>
              <a:ext uri="{FF2B5EF4-FFF2-40B4-BE49-F238E27FC236}">
                <a16:creationId xmlns:a16="http://schemas.microsoft.com/office/drawing/2014/main" id="{C34A7A3C-5B99-AF5E-6A29-7A43E2E6CB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95" y="3620053"/>
            <a:ext cx="4394237" cy="3237947"/>
          </a:xfrm>
          <a:prstGeom prst="rect">
            <a:avLst/>
          </a:prstGeom>
        </p:spPr>
      </p:pic>
      <p:pic>
        <p:nvPicPr>
          <p:cNvPr id="8" name="Picture 7" descr="A group of police officers looking at a pile of doughnuts&#10;&#10;AI-generated content may be incorrect.">
            <a:extLst>
              <a:ext uri="{FF2B5EF4-FFF2-40B4-BE49-F238E27FC236}">
                <a16:creationId xmlns:a16="http://schemas.microsoft.com/office/drawing/2014/main" id="{7F72CA5F-20BD-3374-B42F-C24B531AFD3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464023" y="0"/>
            <a:ext cx="7020343" cy="3707075"/>
          </a:xfrm>
          <a:prstGeom prst="rect">
            <a:avLst/>
          </a:prstGeom>
        </p:spPr>
      </p:pic>
      <p:pic>
        <p:nvPicPr>
          <p:cNvPr id="9" name="Picture 8" descr="A police officer holding two donuts to his eyes&#10;&#10;AI-generated content may be incorrect.">
            <a:extLst>
              <a:ext uri="{FF2B5EF4-FFF2-40B4-BE49-F238E27FC236}">
                <a16:creationId xmlns:a16="http://schemas.microsoft.com/office/drawing/2014/main" id="{52399D85-9DF7-41CE-9462-3961416390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503" y="3710607"/>
            <a:ext cx="3096820" cy="314739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37202A7-FB73-72AF-3302-D1B6FABAF21C}"/>
              </a:ext>
            </a:extLst>
          </p:cNvPr>
          <p:cNvCxnSpPr>
            <a:cxnSpLocks/>
          </p:cNvCxnSpPr>
          <p:nvPr/>
        </p:nvCxnSpPr>
        <p:spPr>
          <a:xfrm>
            <a:off x="7503327" y="-2811"/>
            <a:ext cx="0" cy="686081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8E3A4D9-CB91-7F11-E69D-61FFE4489CF7}"/>
              </a:ext>
            </a:extLst>
          </p:cNvPr>
          <p:cNvCxnSpPr>
            <a:cxnSpLocks/>
          </p:cNvCxnSpPr>
          <p:nvPr/>
        </p:nvCxnSpPr>
        <p:spPr>
          <a:xfrm flipH="1">
            <a:off x="464023" y="-11430"/>
            <a:ext cx="11427" cy="687224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844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AAF1BFF-CCD7-0C60-A3FC-6A42F780B1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pic>
        <p:nvPicPr>
          <p:cNvPr id="7" name="Picture 6" descr="A person in uniform kneeling next to a dog&#10;&#10;AI-generated content may be incorrect.">
            <a:extLst>
              <a:ext uri="{FF2B5EF4-FFF2-40B4-BE49-F238E27FC236}">
                <a16:creationId xmlns:a16="http://schemas.microsoft.com/office/drawing/2014/main" id="{3E648AC1-D08F-2E65-BAD3-F9937F317F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257" y="0"/>
            <a:ext cx="4546581" cy="68580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90CA6C-289B-833D-D7C7-968276A77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265" y="4863886"/>
            <a:ext cx="4571573" cy="2003612"/>
          </a:xfrm>
          <a:solidFill>
            <a:schemeClr val="accent1">
              <a:lumMod val="60000"/>
              <a:lumOff val="40000"/>
              <a:alpha val="46000"/>
            </a:schemeClr>
          </a:solidFill>
        </p:spPr>
        <p:txBody>
          <a:bodyPr anchor="ctr">
            <a:noAutofit/>
          </a:bodyPr>
          <a:lstStyle/>
          <a:p>
            <a:r>
              <a:rPr lang="en-US" sz="3600" b="1"/>
              <a:t>Common Stressors Experienced by First Responders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8EAD373-9415-31C9-B666-58A120AFDB46}"/>
              </a:ext>
            </a:extLst>
          </p:cNvPr>
          <p:cNvSpPr txBox="1">
            <a:spLocks/>
          </p:cNvSpPr>
          <p:nvPr/>
        </p:nvSpPr>
        <p:spPr>
          <a:xfrm>
            <a:off x="1734670" y="-5619"/>
            <a:ext cx="4986596" cy="6863618"/>
          </a:xfrm>
          <a:prstGeom prst="rect">
            <a:avLst/>
          </a:prstGeom>
          <a:solidFill>
            <a:schemeClr val="accent1">
              <a:lumMod val="40000"/>
              <a:lumOff val="60000"/>
              <a:alpha val="46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D26548-B740-5333-36E3-D76A61176A9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34671" y="-5619"/>
            <a:ext cx="4986595" cy="6863618"/>
          </a:xfrm>
          <a:prstGeom prst="rect">
            <a:avLst/>
          </a:prstGeom>
          <a:solidFill>
            <a:schemeClr val="tx1">
              <a:lumMod val="10000"/>
              <a:lumOff val="90000"/>
              <a:alpha val="46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23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D26548-B740-5333-36E3-D76A61176A91}"/>
              </a:ext>
            </a:extLst>
          </p:cNvPr>
          <p:cNvSpPr txBox="1">
            <a:spLocks/>
          </p:cNvSpPr>
          <p:nvPr/>
        </p:nvSpPr>
        <p:spPr>
          <a:xfrm>
            <a:off x="1971336" y="232229"/>
            <a:ext cx="4571574" cy="6154058"/>
          </a:xfrm>
          <a:prstGeom prst="rect">
            <a:avLst/>
          </a:prstGeom>
          <a:solidFill>
            <a:schemeClr val="accent1">
              <a:lumMod val="40000"/>
              <a:lumOff val="60000"/>
              <a:alpha val="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300" b="1">
                <a:latin typeface="Calibri"/>
                <a:ea typeface="Calibri"/>
                <a:cs typeface="Calibri"/>
              </a:rPr>
              <a:t>Exhaustion</a:t>
            </a:r>
            <a:r>
              <a:rPr lang="en-US" sz="2300">
                <a:latin typeface="Calibri"/>
                <a:ea typeface="Calibri"/>
                <a:cs typeface="Calibri"/>
              </a:rPr>
              <a:t>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>
                <a:latin typeface="Calibri"/>
                <a:ea typeface="Calibri"/>
                <a:cs typeface="Calibri"/>
              </a:rPr>
              <a:t>Mental and physical </a:t>
            </a:r>
          </a:p>
          <a:p>
            <a:pPr>
              <a:lnSpc>
                <a:spcPct val="150000"/>
              </a:lnSpc>
            </a:pPr>
            <a:r>
              <a:rPr lang="en-US" sz="2300" b="1">
                <a:latin typeface="Calibri"/>
                <a:ea typeface="Calibri"/>
                <a:cs typeface="Calibri"/>
              </a:rPr>
              <a:t>Fear for personal safety 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300">
                <a:latin typeface="Calibri"/>
                <a:ea typeface="Calibri"/>
                <a:cs typeface="Calibri"/>
              </a:rPr>
              <a:t>Exposure to hazardous situations </a:t>
            </a:r>
          </a:p>
          <a:p>
            <a:pPr>
              <a:lnSpc>
                <a:spcPct val="150000"/>
              </a:lnSpc>
            </a:pPr>
            <a:r>
              <a:rPr lang="en-US" sz="2300" b="1">
                <a:latin typeface="Calibri"/>
                <a:ea typeface="Calibri"/>
                <a:cs typeface="Calibri"/>
              </a:rPr>
              <a:t>Trauma exposure</a:t>
            </a:r>
          </a:p>
          <a:p>
            <a:pPr>
              <a:lnSpc>
                <a:spcPct val="150000"/>
              </a:lnSpc>
            </a:pPr>
            <a:r>
              <a:rPr lang="en-US" sz="2300" b="1">
                <a:latin typeface="Calibri"/>
                <a:ea typeface="Calibri"/>
                <a:cs typeface="Calibri"/>
              </a:rPr>
              <a:t>Financial strains</a:t>
            </a:r>
          </a:p>
          <a:p>
            <a:pPr>
              <a:lnSpc>
                <a:spcPct val="150000"/>
              </a:lnSpc>
            </a:pPr>
            <a:r>
              <a:rPr lang="en-US" sz="2300" b="1">
                <a:latin typeface="Calibri"/>
                <a:ea typeface="Calibri"/>
                <a:cs typeface="Calibri"/>
              </a:rPr>
              <a:t>Demanding schedules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>
                <a:latin typeface="Calibri"/>
                <a:ea typeface="Calibri"/>
                <a:cs typeface="Calibri"/>
              </a:rPr>
              <a:t>Working multiple jobs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>
                <a:latin typeface="Calibri"/>
                <a:ea typeface="Calibri"/>
                <a:cs typeface="Calibri"/>
              </a:rPr>
              <a:t>Mandated overtime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>
                <a:latin typeface="Calibri"/>
                <a:ea typeface="Calibri"/>
                <a:cs typeface="Calibri"/>
              </a:rPr>
              <a:t>Shift work</a:t>
            </a:r>
            <a:endParaRPr lang="en-US" sz="2300" b="1">
              <a:latin typeface="Calibri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2300" b="1">
                <a:latin typeface="Calibri"/>
                <a:ea typeface="Calibri"/>
                <a:cs typeface="Calibri"/>
              </a:rPr>
              <a:t>Media portrayal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592775-2C25-0C17-DA7F-009B809CFDC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464023" y="-11430"/>
            <a:ext cx="11427" cy="687224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97747A-34AC-F20C-E37C-D0734F49BE4E}"/>
              </a:ext>
            </a:extLst>
          </p:cNvPr>
          <p:cNvCxnSpPr>
            <a:cxnSpLocks/>
          </p:cNvCxnSpPr>
          <p:nvPr/>
        </p:nvCxnSpPr>
        <p:spPr>
          <a:xfrm flipH="1">
            <a:off x="6704123" y="-14288"/>
            <a:ext cx="11427" cy="687224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039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6044B-1EE3-C8D9-9741-ED0E1AB0E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3ABC15F8-5892-6255-188E-B5AFC4DA23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20" y="-92598"/>
            <a:ext cx="12207220" cy="6966547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085D5662-A092-89B2-E4EC-8896DE50A4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38E0B3-E097-C10A-B04E-4B74C01C69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44562" y="2142108"/>
            <a:ext cx="5887655" cy="2476454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321CEE-71D6-ED99-D0C4-AB442845D286}"/>
              </a:ext>
            </a:extLst>
          </p:cNvPr>
          <p:cNvSpPr txBox="1"/>
          <p:nvPr/>
        </p:nvSpPr>
        <p:spPr>
          <a:xfrm>
            <a:off x="3552270" y="2718616"/>
            <a:ext cx="5087458" cy="1323439"/>
          </a:xfrm>
          <a:prstGeom prst="rect">
            <a:avLst/>
          </a:prstGeom>
          <a:noFill/>
          <a:ln w="762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Century Schoolbook (Headings)"/>
              </a:rPr>
              <a:t>Identifying and Managing Stress</a:t>
            </a:r>
          </a:p>
        </p:txBody>
      </p:sp>
    </p:spTree>
    <p:extLst>
      <p:ext uri="{BB962C8B-B14F-4D97-AF65-F5344CB8AC3E}">
        <p14:creationId xmlns:p14="http://schemas.microsoft.com/office/powerpoint/2010/main" val="1523451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B0074CE-6C14-8D70-8D00-853AE747C8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021C5-2B6B-487C-0781-E493C9FE0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26" y="182181"/>
            <a:ext cx="5193658" cy="1195087"/>
          </a:xfrm>
        </p:spPr>
        <p:txBody>
          <a:bodyPr anchor="b">
            <a:normAutofit/>
          </a:bodyPr>
          <a:lstStyle/>
          <a:p>
            <a:r>
              <a:rPr lang="en-US" b="1">
                <a:solidFill>
                  <a:schemeClr val="tx2"/>
                </a:solidFill>
                <a:latin typeface="Century Schoolbook (Headings)"/>
              </a:rPr>
              <a:t>What is stress?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5745C-71BA-CB6D-DA21-2831B98F1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026" y="1692013"/>
            <a:ext cx="4481162" cy="521860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b="1" u="sng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Stressors &amp; Hassles</a:t>
            </a:r>
          </a:p>
          <a:p>
            <a:pPr>
              <a:buClr>
                <a:srgbClr val="6B7D72"/>
              </a:buClr>
            </a:pPr>
            <a:r>
              <a:rPr lang="en-US" sz="2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Daily workload (e.g., paperwork, training)</a:t>
            </a:r>
            <a:endParaRPr lang="en-US" sz="2200">
              <a:solidFill>
                <a:schemeClr val="tx2"/>
              </a:solidFill>
              <a:latin typeface="Calibri" panose="020F0502020204030204" pitchFamily="34" charset="0"/>
              <a:ea typeface="Cambria"/>
              <a:cs typeface="Calibri" panose="020F0502020204030204" pitchFamily="34" charset="0"/>
            </a:endParaRPr>
          </a:p>
          <a:p>
            <a:pPr>
              <a:buClr>
                <a:srgbClr val="6B7D72"/>
              </a:buClr>
            </a:pPr>
            <a:r>
              <a:rPr lang="en-US" sz="2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 breaking down</a:t>
            </a:r>
            <a:endParaRPr lang="en-US" sz="2200">
              <a:solidFill>
                <a:schemeClr val="tx2"/>
              </a:solidFill>
              <a:latin typeface="Calibri" panose="020F0502020204030204" pitchFamily="34" charset="0"/>
              <a:ea typeface="Cambria"/>
              <a:cs typeface="Calibri" panose="020F0502020204030204" pitchFamily="34" charset="0"/>
            </a:endParaRPr>
          </a:p>
          <a:p>
            <a:pPr>
              <a:buClr>
                <a:srgbClr val="6B7D72"/>
              </a:buClr>
            </a:pPr>
            <a:r>
              <a:rPr lang="en-US" sz="2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Relationship issues</a:t>
            </a:r>
            <a:endParaRPr lang="en-US" sz="20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u="sng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Life Events</a:t>
            </a:r>
            <a:endParaRPr lang="en-US" sz="2400" b="1" u="sng">
              <a:solidFill>
                <a:schemeClr val="tx2"/>
              </a:solidFill>
              <a:latin typeface="Calibri" panose="020F0502020204030204" pitchFamily="34" charset="0"/>
              <a:ea typeface="Cambria"/>
              <a:cs typeface="Calibri" panose="020F0502020204030204" pitchFamily="34" charset="0"/>
            </a:endParaRPr>
          </a:p>
          <a:p>
            <a:pPr>
              <a:buClr>
                <a:srgbClr val="6B7D72"/>
              </a:buClr>
            </a:pPr>
            <a:r>
              <a:rPr lang="en-US" sz="2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Buying a new house</a:t>
            </a:r>
            <a:endParaRPr lang="en-US" sz="2200">
              <a:solidFill>
                <a:schemeClr val="tx2"/>
              </a:solidFill>
              <a:latin typeface="Calibri" panose="020F0502020204030204" pitchFamily="34" charset="0"/>
              <a:ea typeface="Cambria"/>
              <a:cs typeface="Calibri" panose="020F0502020204030204" pitchFamily="34" charset="0"/>
            </a:endParaRPr>
          </a:p>
          <a:p>
            <a:pPr>
              <a:buClr>
                <a:srgbClr val="6B7D72"/>
              </a:buClr>
            </a:pPr>
            <a:r>
              <a:rPr lang="en-US" sz="2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 a baby</a:t>
            </a:r>
            <a:endParaRPr lang="en-US" sz="2200">
              <a:solidFill>
                <a:schemeClr val="tx2"/>
              </a:solidFill>
              <a:latin typeface="Calibri" panose="020F0502020204030204" pitchFamily="34" charset="0"/>
              <a:ea typeface="Cambria"/>
              <a:cs typeface="Calibri" panose="020F0502020204030204" pitchFamily="34" charset="0"/>
            </a:endParaRPr>
          </a:p>
          <a:p>
            <a:pPr>
              <a:buClr>
                <a:srgbClr val="6B7D72"/>
              </a:buClr>
            </a:pPr>
            <a:r>
              <a:rPr lang="en-US" sz="2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Transitioning jobs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E91552-D019-39EB-F05A-017F3B30F0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962793"/>
            <a:ext cx="3310976" cy="3338524"/>
          </a:xfrm>
          <a:custGeom>
            <a:avLst/>
            <a:gdLst/>
            <a:ahLst/>
            <a:cxnLst/>
            <a:rect l="l" t="t" r="r" b="b"/>
            <a:pathLst>
              <a:path w="3310976" h="3338524">
                <a:moveTo>
                  <a:pt x="1591218" y="85"/>
                </a:moveTo>
                <a:cubicBezTo>
                  <a:pt x="2019814" y="3576"/>
                  <a:pt x="2638443" y="115405"/>
                  <a:pt x="2908708" y="414594"/>
                </a:cubicBezTo>
                <a:cubicBezTo>
                  <a:pt x="3217582" y="756524"/>
                  <a:pt x="3391632" y="1577051"/>
                  <a:pt x="3273985" y="2056571"/>
                </a:cubicBezTo>
                <a:cubicBezTo>
                  <a:pt x="3156338" y="2536091"/>
                  <a:pt x="2660115" y="3146495"/>
                  <a:pt x="2202824" y="3291719"/>
                </a:cubicBezTo>
                <a:cubicBezTo>
                  <a:pt x="1745532" y="3436943"/>
                  <a:pt x="897162" y="3224283"/>
                  <a:pt x="530231" y="2927911"/>
                </a:cubicBezTo>
                <a:cubicBezTo>
                  <a:pt x="163300" y="2631538"/>
                  <a:pt x="20038" y="1902822"/>
                  <a:pt x="1236" y="1513479"/>
                </a:cubicBezTo>
                <a:cubicBezTo>
                  <a:pt x="-17565" y="1124137"/>
                  <a:pt x="180834" y="843261"/>
                  <a:pt x="417417" y="591847"/>
                </a:cubicBezTo>
                <a:cubicBezTo>
                  <a:pt x="653999" y="340434"/>
                  <a:pt x="1005522" y="34534"/>
                  <a:pt x="1420738" y="4992"/>
                </a:cubicBezTo>
                <a:cubicBezTo>
                  <a:pt x="1472640" y="1299"/>
                  <a:pt x="1529990" y="-414"/>
                  <a:pt x="1591218" y="85"/>
                </a:cubicBezTo>
                <a:close/>
              </a:path>
            </a:pathLst>
          </a:cu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2AC476-2DC7-ADF6-AB23-3D86A057990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92842" y="0"/>
            <a:ext cx="0" cy="6860811"/>
          </a:xfrm>
          <a:prstGeom prst="line">
            <a:avLst/>
          </a:prstGeom>
          <a:ln w="76200">
            <a:solidFill>
              <a:srgbClr val="6B7D7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080" name="Picture 8" descr="Parent Of Twins Reveals His Thoughts On A Baby's Natural Behavior ...">
            <a:extLst>
              <a:ext uri="{FF2B5EF4-FFF2-40B4-BE49-F238E27FC236}">
                <a16:creationId xmlns:a16="http://schemas.microsoft.com/office/drawing/2014/main" id="{9B529185-B984-1260-5717-82CD8811CB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12"/>
          <a:stretch/>
        </p:blipFill>
        <p:spPr bwMode="auto">
          <a:xfrm>
            <a:off x="9270966" y="-16585"/>
            <a:ext cx="2932313" cy="2984579"/>
          </a:xfrm>
          <a:custGeom>
            <a:avLst/>
            <a:gdLst/>
            <a:ahLst/>
            <a:cxnLst/>
            <a:rect l="l" t="t" r="r" b="b"/>
            <a:pathLst>
              <a:path w="2932313" h="2984579">
                <a:moveTo>
                  <a:pt x="593506" y="0"/>
                </a:moveTo>
                <a:lnTo>
                  <a:pt x="2932313" y="0"/>
                </a:lnTo>
                <a:lnTo>
                  <a:pt x="2932313" y="2497889"/>
                </a:lnTo>
                <a:lnTo>
                  <a:pt x="2882217" y="2548524"/>
                </a:lnTo>
                <a:cubicBezTo>
                  <a:pt x="2670009" y="2744428"/>
                  <a:pt x="2398412" y="2854000"/>
                  <a:pt x="2044169" y="2957557"/>
                </a:cubicBezTo>
                <a:cubicBezTo>
                  <a:pt x="1516036" y="3077897"/>
                  <a:pt x="872365" y="2771546"/>
                  <a:pt x="537731" y="2526646"/>
                </a:cubicBezTo>
                <a:cubicBezTo>
                  <a:pt x="237676" y="2219933"/>
                  <a:pt x="102690" y="1680915"/>
                  <a:pt x="36364" y="1488164"/>
                </a:cubicBezTo>
                <a:cubicBezTo>
                  <a:pt x="5826" y="1350288"/>
                  <a:pt x="-12118" y="1215834"/>
                  <a:pt x="9517" y="1097852"/>
                </a:cubicBezTo>
                <a:cubicBezTo>
                  <a:pt x="112086" y="538509"/>
                  <a:pt x="322625" y="225535"/>
                  <a:pt x="569177" y="181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hat You Should Do When Your Car Breaks Down In The Middle Of The Road ...">
            <a:extLst>
              <a:ext uri="{FF2B5EF4-FFF2-40B4-BE49-F238E27FC236}">
                <a16:creationId xmlns:a16="http://schemas.microsoft.com/office/drawing/2014/main" id="{91F4B568-09BB-38C9-8F9B-DEFC0F36C7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52422" y="3795326"/>
            <a:ext cx="3543703" cy="3062676"/>
          </a:xfrm>
          <a:custGeom>
            <a:avLst/>
            <a:gdLst/>
            <a:ahLst/>
            <a:cxnLst/>
            <a:rect l="l" t="t" r="r" b="b"/>
            <a:pathLst>
              <a:path w="3543703" h="3062676">
                <a:moveTo>
                  <a:pt x="1562261" y="138"/>
                </a:moveTo>
                <a:cubicBezTo>
                  <a:pt x="1847369" y="3997"/>
                  <a:pt x="2289506" y="88314"/>
                  <a:pt x="2493120" y="160658"/>
                </a:cubicBezTo>
                <a:cubicBezTo>
                  <a:pt x="2725822" y="286651"/>
                  <a:pt x="3066907" y="485112"/>
                  <a:pt x="3260935" y="764447"/>
                </a:cubicBezTo>
                <a:cubicBezTo>
                  <a:pt x="3405013" y="950977"/>
                  <a:pt x="3553890" y="1438102"/>
                  <a:pt x="3543156" y="1801931"/>
                </a:cubicBezTo>
                <a:cubicBezTo>
                  <a:pt x="3532422" y="2165760"/>
                  <a:pt x="3471297" y="2651263"/>
                  <a:pt x="3196528" y="2947420"/>
                </a:cubicBezTo>
                <a:cubicBezTo>
                  <a:pt x="3144281" y="3010875"/>
                  <a:pt x="3106727" y="3040042"/>
                  <a:pt x="3072441" y="3062676"/>
                </a:cubicBezTo>
                <a:lnTo>
                  <a:pt x="744592" y="3062676"/>
                </a:lnTo>
                <a:lnTo>
                  <a:pt x="546545" y="3060244"/>
                </a:lnTo>
                <a:cubicBezTo>
                  <a:pt x="218871" y="2778031"/>
                  <a:pt x="94388" y="2369251"/>
                  <a:pt x="35311" y="2037503"/>
                </a:cubicBezTo>
                <a:cubicBezTo>
                  <a:pt x="-103120" y="1142501"/>
                  <a:pt x="193541" y="908430"/>
                  <a:pt x="439087" y="622399"/>
                </a:cubicBezTo>
                <a:cubicBezTo>
                  <a:pt x="684633" y="336368"/>
                  <a:pt x="1185502" y="27698"/>
                  <a:pt x="1450839" y="3680"/>
                </a:cubicBezTo>
                <a:cubicBezTo>
                  <a:pt x="1484006" y="678"/>
                  <a:pt x="1521531" y="-413"/>
                  <a:pt x="1562261" y="13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46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027">
            <a:extLst>
              <a:ext uri="{FF2B5EF4-FFF2-40B4-BE49-F238E27FC236}">
                <a16:creationId xmlns:a16="http://schemas.microsoft.com/office/drawing/2014/main" id="{94DB5839-12B9-4BA0-98A8-CAE44ED19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2AF29D-0CA0-C85C-87E9-0939254B6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56" y="4564675"/>
            <a:ext cx="4010820" cy="1615461"/>
          </a:xfrm>
        </p:spPr>
        <p:txBody>
          <a:bodyPr anchor="ctr">
            <a:normAutofit/>
          </a:bodyPr>
          <a:lstStyle/>
          <a:p>
            <a:r>
              <a:rPr lang="en-US" sz="3200" b="1">
                <a:latin typeface="Century Schoolbook (Headings)"/>
              </a:rPr>
              <a:t>Impact of Calls</a:t>
            </a:r>
          </a:p>
        </p:txBody>
      </p:sp>
      <p:pic>
        <p:nvPicPr>
          <p:cNvPr id="5" name="Picture 2" descr="Police Officer Using Radio To Call For Backup Stock Photo - Download ...">
            <a:extLst>
              <a:ext uri="{FF2B5EF4-FFF2-40B4-BE49-F238E27FC236}">
                <a16:creationId xmlns:a16="http://schemas.microsoft.com/office/drawing/2014/main" id="{E96401CD-F665-ABAC-2DB2-F8C6539541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2014"/>
            <a:ext cx="4882718" cy="421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9" name="Straight Connector 1028">
            <a:extLst>
              <a:ext uri="{FF2B5EF4-FFF2-40B4-BE49-F238E27FC236}">
                <a16:creationId xmlns:a16="http://schemas.microsoft.com/office/drawing/2014/main" id="{041A955B-D579-48FD-A51C-51B0C0B6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3000" y="4813604"/>
            <a:ext cx="0" cy="1117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624D8-0618-A54E-1FC7-72041E710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4571" y="4464623"/>
            <a:ext cx="5734097" cy="2080258"/>
          </a:xfrm>
        </p:spPr>
        <p:txBody>
          <a:bodyPr anchor="ctr">
            <a:noAutofit/>
          </a:bodyPr>
          <a:lstStyle/>
          <a:p>
            <a:pPr>
              <a:buClr>
                <a:srgbClr val="668277"/>
              </a:buClr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Is every call on shift traumatic? </a:t>
            </a:r>
          </a:p>
          <a:p>
            <a:pPr>
              <a:buClr>
                <a:srgbClr val="668277"/>
              </a:buClr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Every person is affected differently by traumatic/stressful events</a:t>
            </a:r>
          </a:p>
          <a:p>
            <a:pPr>
              <a:buClr>
                <a:srgbClr val="668277"/>
              </a:buClr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Most calls will likely not have a long-term negative impact on your first responder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35C710-BA61-92AB-EDAE-001C67FFB85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-11289" y="5819422"/>
            <a:ext cx="4334933" cy="0"/>
          </a:xfrm>
          <a:prstGeom prst="line">
            <a:avLst/>
          </a:prstGeom>
          <a:ln w="76200">
            <a:solidFill>
              <a:srgbClr val="6B7D7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8" name="Picture 7" descr="A group of firefighters standing outside a house&#10;&#10;Description automatically generated">
            <a:extLst>
              <a:ext uri="{FF2B5EF4-FFF2-40B4-BE49-F238E27FC236}">
                <a16:creationId xmlns:a16="http://schemas.microsoft.com/office/drawing/2014/main" id="{EF30A66E-CBD3-1447-3F5A-8DD8FD1A96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881" y="0"/>
            <a:ext cx="6185247" cy="421069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4C7B07-11AA-0F3C-FB1A-3066DDD75A6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313423" y="-81122"/>
            <a:ext cx="0" cy="6981986"/>
          </a:xfrm>
          <a:prstGeom prst="line">
            <a:avLst/>
          </a:prstGeom>
          <a:ln w="76200">
            <a:solidFill>
              <a:srgbClr val="93A29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424839-E873-6933-E7DB-3B69BD4F10E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53000" y="4813604"/>
            <a:ext cx="0" cy="1242812"/>
          </a:xfrm>
          <a:prstGeom prst="line">
            <a:avLst/>
          </a:prstGeom>
          <a:ln>
            <a:solidFill>
              <a:srgbClr val="101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C4D2F2B-B536-4333-4716-EAA2DA73D5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17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5" name="Rectangle 51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Flint firefighters on scene of fire on McAras Court - mlive.com">
            <a:extLst>
              <a:ext uri="{FF2B5EF4-FFF2-40B4-BE49-F238E27FC236}">
                <a16:creationId xmlns:a16="http://schemas.microsoft.com/office/drawing/2014/main" id="{F6D67F97-5843-B98E-63B3-ACD624CED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6" name="Rectangle 51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021C5-2B6B-487C-0781-E493C9FE0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0" y="617569"/>
            <a:ext cx="4802677" cy="1941476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latin typeface="Century Schoolbook (Headings)"/>
              </a:rPr>
              <a:t>What is </a:t>
            </a:r>
            <a:br>
              <a:rPr lang="en-US" b="1">
                <a:latin typeface="Century Schoolbook (Headings)"/>
              </a:rPr>
            </a:br>
            <a:r>
              <a:rPr lang="en-US" b="1">
                <a:latin typeface="Century Schoolbook (Headings)"/>
              </a:rPr>
              <a:t>traumatic stress?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5745C-71BA-CB6D-DA21-2831B98F1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0215" y="2499379"/>
            <a:ext cx="4121010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Feels like life is in real danger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Motor vehicle accident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Natural disasters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Entering a burning structure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Physical abuse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Mass violence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Entering an active shooter situation</a:t>
            </a:r>
          </a:p>
          <a:p>
            <a:endParaRPr lang="en-US" sz="240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878A2C8-CF18-1622-E0E8-F5885062EF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1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0E240-5862-D27A-4EBE-952DCCA300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42795" y="676508"/>
            <a:ext cx="4215593" cy="52165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>
                <a:solidFill>
                  <a:schemeClr val="bg2"/>
                </a:solidFill>
              </a:rPr>
              <a:t>How is </a:t>
            </a:r>
            <a:br>
              <a:rPr lang="en-US" sz="4000" b="1">
                <a:solidFill>
                  <a:schemeClr val="bg2"/>
                </a:solidFill>
              </a:rPr>
            </a:br>
            <a:r>
              <a:rPr lang="en-US" sz="4000" b="1">
                <a:solidFill>
                  <a:schemeClr val="bg2"/>
                </a:solidFill>
              </a:rPr>
              <a:t>Post-Traumatic Stress Disorder (PTSD) diagnosed?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B4E05A-DADA-4072-57FD-2F3C95B1FC3A}"/>
              </a:ext>
            </a:extLst>
          </p:cNvPr>
          <p:cNvSpPr/>
          <p:nvPr/>
        </p:nvSpPr>
        <p:spPr>
          <a:xfrm>
            <a:off x="6107874" y="0"/>
            <a:ext cx="5126181" cy="6869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86A2BB-8138-F4F4-C0DF-E2E592E1DD36}"/>
              </a:ext>
            </a:extLst>
          </p:cNvPr>
          <p:cNvSpPr>
            <a:spLocks/>
          </p:cNvSpPr>
          <p:nvPr/>
        </p:nvSpPr>
        <p:spPr>
          <a:xfrm>
            <a:off x="6599376" y="520402"/>
            <a:ext cx="4009730" cy="5528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182880" defTabSz="914400">
              <a:lnSpc>
                <a:spcPct val="130000"/>
              </a:lnSpc>
              <a:spcAft>
                <a:spcPts val="600"/>
              </a:spcAft>
              <a:buClr>
                <a:srgbClr val="101010"/>
              </a:buClr>
              <a:buFont typeface="Arial" panose="020B0604020202020204" pitchFamily="34" charset="0"/>
              <a:buChar char="•"/>
            </a:pPr>
            <a:r>
              <a:rPr lang="en-US" sz="2200" b="1">
                <a:latin typeface="Calibri" panose="020F0502020204030204" pitchFamily="34" charset="0"/>
                <a:cs typeface="Calibri" panose="020F0502020204030204" pitchFamily="34" charset="0"/>
              </a:rPr>
              <a:t>Directly</a:t>
            </a: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>
                <a:latin typeface="Calibri" panose="020F0502020204030204" pitchFamily="34" charset="0"/>
                <a:cs typeface="Calibri" panose="020F0502020204030204" pitchFamily="34" charset="0"/>
              </a:rPr>
              <a:t>experiencing </a:t>
            </a: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a traumatic event</a:t>
            </a:r>
          </a:p>
          <a:p>
            <a:pPr marL="285750" indent="-182880" defTabSz="914400">
              <a:lnSpc>
                <a:spcPct val="130000"/>
              </a:lnSpc>
              <a:spcAft>
                <a:spcPts val="600"/>
              </a:spcAft>
              <a:buClr>
                <a:srgbClr val="101010"/>
              </a:buClr>
              <a:buFont typeface="Arial" panose="020B0604020202020204" pitchFamily="34" charset="0"/>
              <a:buChar char="•"/>
            </a:pPr>
            <a:r>
              <a:rPr lang="en-US" sz="2200" b="1">
                <a:latin typeface="Calibri" panose="020F0502020204030204" pitchFamily="34" charset="0"/>
                <a:cs typeface="Calibri" panose="020F0502020204030204" pitchFamily="34" charset="0"/>
              </a:rPr>
              <a:t>Witnessing</a:t>
            </a: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 an event that happens to someone else</a:t>
            </a:r>
          </a:p>
          <a:p>
            <a:pPr marL="285750" indent="-182880" defTabSz="914400">
              <a:lnSpc>
                <a:spcPct val="130000"/>
              </a:lnSpc>
              <a:spcAft>
                <a:spcPts val="600"/>
              </a:spcAft>
              <a:buClr>
                <a:srgbClr val="101010"/>
              </a:buClr>
              <a:buFont typeface="Arial" panose="020B0604020202020204" pitchFamily="34" charset="0"/>
              <a:buChar char="•"/>
            </a:pPr>
            <a:r>
              <a:rPr lang="en-US" sz="2200" b="1">
                <a:latin typeface="Calibri" panose="020F0502020204030204" pitchFamily="34" charset="0"/>
                <a:cs typeface="Calibri" panose="020F0502020204030204" pitchFamily="34" charset="0"/>
              </a:rPr>
              <a:t>Learning about </a:t>
            </a: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a traumatic event happening to a </a:t>
            </a:r>
            <a:r>
              <a:rPr lang="en-US" sz="2200" b="1">
                <a:latin typeface="Calibri" panose="020F0502020204030204" pitchFamily="34" charset="0"/>
                <a:cs typeface="Calibri" panose="020F0502020204030204" pitchFamily="34" charset="0"/>
              </a:rPr>
              <a:t>close friend/family member </a:t>
            </a:r>
          </a:p>
          <a:p>
            <a:pPr marL="285750" indent="-182880" defTabSz="914400">
              <a:lnSpc>
                <a:spcPct val="130000"/>
              </a:lnSpc>
              <a:spcAft>
                <a:spcPts val="600"/>
              </a:spcAft>
              <a:buClr>
                <a:srgbClr val="101010"/>
              </a:buClr>
              <a:buFont typeface="Arial" panose="020B0604020202020204" pitchFamily="34" charset="0"/>
              <a:buChar char="•"/>
            </a:pPr>
            <a:r>
              <a:rPr lang="en-US" sz="2200" b="1">
                <a:latin typeface="Calibri" panose="020F0502020204030204" pitchFamily="34" charset="0"/>
                <a:cs typeface="Calibri" panose="020F0502020204030204" pitchFamily="34" charset="0"/>
              </a:rPr>
              <a:t>Experiencing repeated </a:t>
            </a: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or extreme exposure to </a:t>
            </a:r>
            <a:r>
              <a:rPr lang="en-US" sz="2200" b="1">
                <a:latin typeface="Calibri" panose="020F0502020204030204" pitchFamily="34" charset="0"/>
                <a:cs typeface="Calibri" panose="020F0502020204030204" pitchFamily="34" charset="0"/>
              </a:rPr>
              <a:t>aversive details </a:t>
            </a: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of a traumatic event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354D18-7D53-03AC-B072-5647E0234311}"/>
              </a:ext>
            </a:extLst>
          </p:cNvPr>
          <p:cNvSpPr/>
          <p:nvPr/>
        </p:nvSpPr>
        <p:spPr>
          <a:xfrm>
            <a:off x="0" y="1"/>
            <a:ext cx="1457156" cy="68698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04BCA1-42E2-33B1-5320-106AF50D072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457156" y="-85847"/>
            <a:ext cx="0" cy="697023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408917E-BD36-C54E-A662-EEA360D0F9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505A2F-7CC2-D0D6-1702-A020978DD66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59770" y="-16429"/>
            <a:ext cx="0" cy="688652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12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34B24-DB7D-9644-FC24-F05C35B0F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886" y="232307"/>
            <a:ext cx="9692640" cy="1325562"/>
          </a:xfrm>
        </p:spPr>
        <p:txBody>
          <a:bodyPr/>
          <a:lstStyle/>
          <a:p>
            <a:r>
              <a:rPr lang="en-US" b="1">
                <a:latin typeface="Century Schoolbook (Headings)"/>
              </a:rPr>
              <a:t>PTSD Symptoms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172D13C0-679A-00C1-ACFA-E3B6ED9EAD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1582015"/>
              </p:ext>
            </p:extLst>
          </p:nvPr>
        </p:nvGraphicFramePr>
        <p:xfrm>
          <a:off x="1194886" y="1923803"/>
          <a:ext cx="8732883" cy="4145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4C9BB43-4CCB-F33D-4279-54F515D1EB9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9C1F26-F27D-4F68-B2C9-4909C0AE211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317081" y="-72936"/>
            <a:ext cx="2687" cy="6963508"/>
          </a:xfrm>
          <a:prstGeom prst="line">
            <a:avLst/>
          </a:prstGeom>
          <a:ln w="76200">
            <a:solidFill>
              <a:srgbClr val="AEBAB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Picture 8" descr="A line of a curved line&#10;&#10;AI-generated content may be incorrect.">
            <a:extLst>
              <a:ext uri="{FF2B5EF4-FFF2-40B4-BE49-F238E27FC236}">
                <a16:creationId xmlns:a16="http://schemas.microsoft.com/office/drawing/2014/main" id="{5A56EA68-BC07-FB66-26F8-B1F14BD172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5067" y="-2811"/>
            <a:ext cx="7342679" cy="363031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E577FC-7CAF-E3C1-2CAC-FE7A6C0EC8B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92583" y="-72936"/>
            <a:ext cx="0" cy="6933747"/>
          </a:xfrm>
          <a:prstGeom prst="line">
            <a:avLst/>
          </a:prstGeom>
          <a:ln w="76200">
            <a:solidFill>
              <a:srgbClr val="6B7D7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856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B2E995-B96C-43CB-AB18-34E265474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209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0308D2-EC72-4B2A-A961-B705389A7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960748-E3D3-8304-78E4-93C224C58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280" y="189795"/>
            <a:ext cx="10315583" cy="1325562"/>
          </a:xfrm>
        </p:spPr>
        <p:txBody>
          <a:bodyPr>
            <a:normAutofit/>
          </a:bodyPr>
          <a:lstStyle/>
          <a:p>
            <a:r>
              <a:rPr lang="en-US" b="1" dirty="0"/>
              <a:t>Learning Objectives: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4A585AB-460D-4CF8-A26C-C2510CF82A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961A1C1-E809-F9E9-3A76-0CF3962240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2245312"/>
              </p:ext>
            </p:extLst>
          </p:nvPr>
        </p:nvGraphicFramePr>
        <p:xfrm>
          <a:off x="1034319" y="1812345"/>
          <a:ext cx="10515133" cy="4603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E7BA00-8C92-6D77-ADAE-424F04141A0F}"/>
              </a:ext>
            </a:extLst>
          </p:cNvPr>
          <p:cNvCxnSpPr>
            <a:cxnSpLocks/>
          </p:cNvCxnSpPr>
          <p:nvPr/>
        </p:nvCxnSpPr>
        <p:spPr>
          <a:xfrm>
            <a:off x="921223" y="-126609"/>
            <a:ext cx="0" cy="698460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8" name="Picture 7" descr="A line of a curved line&#10;&#10;AI-generated content may be incorrect.">
            <a:extLst>
              <a:ext uri="{FF2B5EF4-FFF2-40B4-BE49-F238E27FC236}">
                <a16:creationId xmlns:a16="http://schemas.microsoft.com/office/drawing/2014/main" id="{0BE16AF5-EF7F-799E-DFD4-A017D16025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5067" y="-2811"/>
            <a:ext cx="7342679" cy="363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6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firefighter walking down a bridge&#10;&#10;Description automatically generated">
            <a:extLst>
              <a:ext uri="{FF2B5EF4-FFF2-40B4-BE49-F238E27FC236}">
                <a16:creationId xmlns:a16="http://schemas.microsoft.com/office/drawing/2014/main" id="{BC5DEA12-61D5-3F1F-10D1-56EFC74BF4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320041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B1864A-6980-8545-B7AE-53CE7E7265D4}"/>
              </a:ext>
            </a:extLst>
          </p:cNvPr>
          <p:cNvSpPr>
            <a:spLocks/>
          </p:cNvSpPr>
          <p:nvPr/>
        </p:nvSpPr>
        <p:spPr>
          <a:xfrm>
            <a:off x="0" y="3182914"/>
            <a:ext cx="8808334" cy="103365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  <a:alpha val="67000"/>
                </a:schemeClr>
              </a:gs>
              <a:gs pos="23000">
                <a:schemeClr val="accent1">
                  <a:lumMod val="89000"/>
                </a:schemeClr>
              </a:gs>
              <a:gs pos="68000">
                <a:schemeClr val="accent1">
                  <a:lumMod val="75000"/>
                </a:schemeClr>
              </a:gs>
              <a:gs pos="100000">
                <a:srgbClr val="93A299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330200">
              <a:schemeClr val="accent1">
                <a:alpha val="88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38100"/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7CF8D-D608-206D-EAB4-C220A4EEB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98" y="3022443"/>
            <a:ext cx="8614137" cy="1127447"/>
          </a:xfrm>
          <a:effectLst>
            <a:glow rad="127000">
              <a:schemeClr val="accent1"/>
            </a:glow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Medium" panose="02040604050005020304" pitchFamily="18" charset="0"/>
                <a:cs typeface="Calibri" panose="020F0502020204030204" pitchFamily="34" charset="0"/>
              </a:rPr>
              <a:t>When should I be worried?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D9D892-674A-169D-8BA6-299D47698DD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320041" y="-190500"/>
            <a:ext cx="0" cy="704850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E5E4300-D77B-7A8C-2AC1-575BE92995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05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717B8A0-6771-47AF-B5CB-F533399E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54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firefighter in uniform with a person in the background&#10;&#10;AI-generated content may be incorrect.">
            <a:extLst>
              <a:ext uri="{FF2B5EF4-FFF2-40B4-BE49-F238E27FC236}">
                <a16:creationId xmlns:a16="http://schemas.microsoft.com/office/drawing/2014/main" id="{30784375-531C-6189-8E60-B9C9D241B5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99"/>
            <a:ext cx="4055417" cy="6858000"/>
          </a:xfrm>
          <a:prstGeom prst="rect">
            <a:avLst/>
          </a:prstGeom>
          <a:noFill/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DDFB5A-4BD5-D5D8-5FD0-4192B142D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03" y="1161144"/>
            <a:ext cx="2869209" cy="3073400"/>
          </a:xfrm>
          <a:solidFill>
            <a:schemeClr val="bg1">
              <a:alpha val="72000"/>
            </a:schemeClr>
          </a:solidFill>
          <a:ln w="57150">
            <a:solidFill>
              <a:schemeClr val="accent1"/>
            </a:solidFill>
          </a:ln>
        </p:spPr>
        <p:txBody>
          <a:bodyPr anchor="ctr">
            <a:normAutofit/>
          </a:bodyPr>
          <a:lstStyle/>
          <a:p>
            <a:r>
              <a:rPr lang="en-US" sz="3600" b="1">
                <a:ea typeface="+mj-lt"/>
                <a:cs typeface="+mj-lt"/>
              </a:rPr>
              <a:t>Signs Your First Responder May Be Struggling</a:t>
            </a:r>
            <a:endParaRPr lang="en-US" sz="3600" b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ACBBC8-C685-44DA-B133-D20A24826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52C40F2-1F9E-0C0C-35EE-BF736EF3B3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29A45EFB-41E8-18B9-F160-1B909FAAC2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2184447"/>
              </p:ext>
            </p:extLst>
          </p:nvPr>
        </p:nvGraphicFramePr>
        <p:xfrm>
          <a:off x="4658815" y="804672"/>
          <a:ext cx="5990136" cy="5262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D0E095-9145-81B2-2BC4-E5B2437F25A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055417" y="-9510"/>
            <a:ext cx="0" cy="686081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412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E17C55-2253-CC6F-FD83-FF500677B4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228135" y="0"/>
            <a:ext cx="965930" cy="6843712"/>
          </a:xfrm>
          <a:prstGeom prst="rect">
            <a:avLst/>
          </a:prstGeom>
          <a:solidFill>
            <a:srgbClr val="D8D8D8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8-09-19 at 7.31.17 PM.png">
            <a:extLst>
              <a:ext uri="{FF2B5EF4-FFF2-40B4-BE49-F238E27FC236}">
                <a16:creationId xmlns:a16="http://schemas.microsoft.com/office/drawing/2014/main" id="{74D881B2-92DD-C8EB-9C36-DF2E499F73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7567" y="0"/>
            <a:ext cx="2898535" cy="2100263"/>
          </a:xfrm>
          <a:prstGeom prst="rect">
            <a:avLst/>
          </a:prstGeom>
          <a:solidFill>
            <a:srgbClr val="93C691"/>
          </a:solidFill>
          <a:ln>
            <a:noFill/>
          </a:ln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F64C411-CB29-39E4-F24D-0B8BC13EDE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pic>
        <p:nvPicPr>
          <p:cNvPr id="7" name="Picture 6" descr="Screen Shot 2018-09-19 at 7.31.17 PM.png">
            <a:extLst>
              <a:ext uri="{FF2B5EF4-FFF2-40B4-BE49-F238E27FC236}">
                <a16:creationId xmlns:a16="http://schemas.microsoft.com/office/drawing/2014/main" id="{09A56ACA-9A9E-D55D-EDF1-7FF6FADA7E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20" y="528638"/>
            <a:ext cx="2898535" cy="1571625"/>
          </a:xfrm>
          <a:prstGeom prst="rect">
            <a:avLst/>
          </a:prstGeom>
          <a:solidFill>
            <a:srgbClr val="93C691"/>
          </a:solidFill>
          <a:ln>
            <a:solidFill>
              <a:srgbClr val="B6C682"/>
            </a:solidFill>
          </a:ln>
        </p:spPr>
      </p:pic>
      <p:pic>
        <p:nvPicPr>
          <p:cNvPr id="8" name="Picture 7" descr="Screen Shot 2018-09-19 at 7.31.17 PM.png">
            <a:extLst>
              <a:ext uri="{FF2B5EF4-FFF2-40B4-BE49-F238E27FC236}">
                <a16:creationId xmlns:a16="http://schemas.microsoft.com/office/drawing/2014/main" id="{F65EF22A-0270-DA8B-961F-434569B409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21" y="0"/>
            <a:ext cx="2900601" cy="538026"/>
          </a:xfrm>
          <a:prstGeom prst="rect">
            <a:avLst/>
          </a:prstGeom>
          <a:solidFill>
            <a:srgbClr val="93C691"/>
          </a:solidFill>
          <a:ln>
            <a:noFill/>
          </a:ln>
        </p:spPr>
      </p:pic>
      <p:pic>
        <p:nvPicPr>
          <p:cNvPr id="10" name="Picture 9" descr="Screen Shot 2018-09-19 at 7.31.17 PM.png">
            <a:extLst>
              <a:ext uri="{FF2B5EF4-FFF2-40B4-BE49-F238E27FC236}">
                <a16:creationId xmlns:a16="http://schemas.microsoft.com/office/drawing/2014/main" id="{94EE1067-80E8-DD28-6CF6-0B2C62996E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973920" y="882184"/>
            <a:ext cx="2100262" cy="335898"/>
          </a:xfrm>
          <a:prstGeom prst="rect">
            <a:avLst/>
          </a:prstGeom>
          <a:solidFill>
            <a:srgbClr val="93C691"/>
          </a:solidFill>
          <a:ln>
            <a:noFill/>
          </a:ln>
        </p:spPr>
      </p:pic>
      <p:pic>
        <p:nvPicPr>
          <p:cNvPr id="2" name="Picture 1" descr="Screen Shot 2018-09-19 at 7.31.17 PM.png">
            <a:extLst>
              <a:ext uri="{FF2B5EF4-FFF2-40B4-BE49-F238E27FC236}">
                <a16:creationId xmlns:a16="http://schemas.microsoft.com/office/drawing/2014/main" id="{BF4EE54B-42A2-6159-AE1D-45B1954492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20" y="2100263"/>
            <a:ext cx="12207220" cy="581026"/>
          </a:xfrm>
          <a:prstGeom prst="rect">
            <a:avLst/>
          </a:prstGeom>
          <a:solidFill>
            <a:srgbClr val="93C691"/>
          </a:solidFill>
          <a:ln>
            <a:solidFill>
              <a:srgbClr val="B6C682"/>
            </a:solidFill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E28E9EB-7BFA-13E7-56EE-9F39513605E7}"/>
              </a:ext>
            </a:extLst>
          </p:cNvPr>
          <p:cNvSpPr/>
          <p:nvPr/>
        </p:nvSpPr>
        <p:spPr>
          <a:xfrm>
            <a:off x="2770125" y="3300412"/>
            <a:ext cx="6651749" cy="2815749"/>
          </a:xfrm>
          <a:prstGeom prst="roundRect">
            <a:avLst/>
          </a:prstGeom>
          <a:solidFill>
            <a:srgbClr val="AEBAB3"/>
          </a:solidFill>
          <a:ln w="76200">
            <a:solidFill>
              <a:srgbClr val="6B7D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 goal is to prevent stress injuries when we can and quickly identify and treat them when we can’t. 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Screen Shot 2018-09-19 at 7.31.17 PM.png">
            <a:extLst>
              <a:ext uri="{FF2B5EF4-FFF2-40B4-BE49-F238E27FC236}">
                <a16:creationId xmlns:a16="http://schemas.microsoft.com/office/drawing/2014/main" id="{00E03CE7-7B19-763A-307B-0FD2774CE5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3315" y="0"/>
            <a:ext cx="6070123" cy="475974"/>
          </a:xfrm>
          <a:prstGeom prst="rect">
            <a:avLst/>
          </a:prstGeom>
          <a:solidFill>
            <a:srgbClr val="93C691"/>
          </a:solidFill>
          <a:ln>
            <a:noFill/>
          </a:ln>
        </p:spPr>
      </p:pic>
      <p:pic>
        <p:nvPicPr>
          <p:cNvPr id="6" name="Picture 5" descr="Screen Shot 2018-09-19 at 7.31.17 PM.png">
            <a:extLst>
              <a:ext uri="{FF2B5EF4-FFF2-40B4-BE49-F238E27FC236}">
                <a16:creationId xmlns:a16="http://schemas.microsoft.com/office/drawing/2014/main" id="{6BEA1F11-FD9E-773E-F341-10C82B3AED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5380" y="300039"/>
            <a:ext cx="6072187" cy="1800224"/>
          </a:xfrm>
          <a:prstGeom prst="rect">
            <a:avLst/>
          </a:prstGeom>
          <a:solidFill>
            <a:srgbClr val="93C69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515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D34F7-9509-C8FA-90C4-C36C9E0DA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refighter wearing a helmet and a helmet&#10;&#10;AI-generated content may be incorrect.">
            <a:extLst>
              <a:ext uri="{FF2B5EF4-FFF2-40B4-BE49-F238E27FC236}">
                <a16:creationId xmlns:a16="http://schemas.microsoft.com/office/drawing/2014/main" id="{11F25503-19C1-916F-BA55-B66C9A4CB7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7439" y="10"/>
            <a:ext cx="6104012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B655CB-3D12-BB08-1F46-28C3CF6792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1297601" y="-1323286"/>
            <a:ext cx="2590802" cy="523737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237A8F2-6D09-7F11-331A-1AB992A87E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E2798D-083A-BA9D-9948-0C753835210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215175" y="-14288"/>
            <a:ext cx="0" cy="6884988"/>
          </a:xfrm>
          <a:prstGeom prst="line">
            <a:avLst/>
          </a:prstGeom>
          <a:ln w="76200"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CD02322-5F53-A16C-6056-52C01830B164}"/>
              </a:ext>
            </a:extLst>
          </p:cNvPr>
          <p:cNvSpPr txBox="1"/>
          <p:nvPr/>
        </p:nvSpPr>
        <p:spPr>
          <a:xfrm>
            <a:off x="370502" y="384830"/>
            <a:ext cx="441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Century Schoolbook (Headings)"/>
                <a:ea typeface="+mj-lt"/>
                <a:cs typeface="+mj-lt"/>
              </a:rPr>
              <a:t>Physical Health Effects Due to Chronic Stress</a:t>
            </a:r>
            <a:endParaRPr lang="en-US" sz="3600">
              <a:latin typeface="Century Schoolbook (Headings)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65006C8-7100-9AF4-78AD-768B320EB808}"/>
              </a:ext>
            </a:extLst>
          </p:cNvPr>
          <p:cNvSpPr>
            <a:spLocks/>
          </p:cNvSpPr>
          <p:nvPr/>
        </p:nvSpPr>
        <p:spPr>
          <a:xfrm>
            <a:off x="370502" y="2743200"/>
            <a:ext cx="4009730" cy="4779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182880" defTabSz="914400">
              <a:lnSpc>
                <a:spcPct val="130000"/>
              </a:lnSpc>
              <a:spcAft>
                <a:spcPts val="600"/>
              </a:spcAft>
              <a:buClr>
                <a:srgbClr val="101010"/>
              </a:buClr>
              <a:buFont typeface="Arial" panose="020B0604020202020204" pitchFamily="34" charset="0"/>
              <a:buChar char="•"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Chronic fatigue and sleep disturbances </a:t>
            </a:r>
          </a:p>
          <a:p>
            <a:pPr marL="285750" indent="-182880" defTabSz="914400">
              <a:lnSpc>
                <a:spcPct val="130000"/>
              </a:lnSpc>
              <a:spcAft>
                <a:spcPts val="600"/>
              </a:spcAft>
              <a:buClr>
                <a:srgbClr val="101010"/>
              </a:buClr>
              <a:buFont typeface="Arial" panose="020B0604020202020204" pitchFamily="34" charset="0"/>
              <a:buChar char="•"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Weakened immune system</a:t>
            </a:r>
          </a:p>
          <a:p>
            <a:pPr marL="285750" indent="-182880" defTabSz="914400">
              <a:lnSpc>
                <a:spcPct val="130000"/>
              </a:lnSpc>
              <a:spcAft>
                <a:spcPts val="600"/>
              </a:spcAft>
              <a:buClr>
                <a:srgbClr val="101010"/>
              </a:buClr>
              <a:buFont typeface="Arial" panose="020B0604020202020204" pitchFamily="34" charset="0"/>
              <a:buChar char="•"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Hormone disruption</a:t>
            </a:r>
          </a:p>
          <a:p>
            <a:pPr marL="285750" indent="-182880" defTabSz="914400">
              <a:lnSpc>
                <a:spcPct val="130000"/>
              </a:lnSpc>
              <a:spcAft>
                <a:spcPts val="600"/>
              </a:spcAft>
              <a:buClr>
                <a:srgbClr val="101010"/>
              </a:buClr>
              <a:buFont typeface="Arial" panose="020B0604020202020204" pitchFamily="34" charset="0"/>
              <a:buChar char="•"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Increased risk of cardiovascular disease and obesity</a:t>
            </a:r>
            <a:br>
              <a:rPr lang="en-US" sz="2200" dirty="0"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</a:br>
            <a:endParaRPr lang="en-US" sz="2000" dirty="0">
              <a:latin typeface="Calibri" panose="020F0502020204030204" pitchFamily="34" charset="0"/>
              <a:ea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5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EAD36-2FCB-516A-C513-CC0FEC5A5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92F8215A-FB34-E930-2549-5244A14A80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20" y="-92598"/>
            <a:ext cx="12207220" cy="6966547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16F533EB-ACF8-B0C1-EFF1-B2E12B3850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36B7EC-2D6B-44BD-B238-00345852A3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44562" y="2142108"/>
            <a:ext cx="5887655" cy="2476454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9EAE18-0AB7-85C4-1E98-99B1072DB433}"/>
              </a:ext>
            </a:extLst>
          </p:cNvPr>
          <p:cNvSpPr txBox="1"/>
          <p:nvPr/>
        </p:nvSpPr>
        <p:spPr>
          <a:xfrm>
            <a:off x="3443826" y="2667400"/>
            <a:ext cx="5304347" cy="1446550"/>
          </a:xfrm>
          <a:prstGeom prst="rect">
            <a:avLst/>
          </a:prstGeom>
          <a:noFill/>
          <a:ln w="762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+mj-lt"/>
              </a:rPr>
              <a:t>Supporting Your First Responder</a:t>
            </a:r>
          </a:p>
        </p:txBody>
      </p:sp>
    </p:spTree>
    <p:extLst>
      <p:ext uri="{BB962C8B-B14F-4D97-AF65-F5344CB8AC3E}">
        <p14:creationId xmlns:p14="http://schemas.microsoft.com/office/powerpoint/2010/main" val="4129176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7AEA42-B063-AA52-1F7C-09500C5C3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39A2F9F-4BFD-43B1-8BBE-ACFE87A0D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and children sitting on a bench&#10;&#10;AI-generated content may be incorrect.">
            <a:extLst>
              <a:ext uri="{FF2B5EF4-FFF2-40B4-BE49-F238E27FC236}">
                <a16:creationId xmlns:a16="http://schemas.microsoft.com/office/drawing/2014/main" id="{F3A5ED77-AB2D-32BA-0357-0B15266637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6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EBE087-6102-314E-7DF5-5171B3C55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527958"/>
            <a:ext cx="9692640" cy="1325562"/>
          </a:xfrm>
        </p:spPr>
        <p:txBody>
          <a:bodyPr anchor="ctr">
            <a:normAutofit/>
          </a:bodyPr>
          <a:lstStyle/>
          <a:p>
            <a:pPr algn="ctr"/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The ABCs of Family Support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383DC5-236D-4BB4-AB9E-014F4FCF14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A07ADF4-9A88-8444-7C6C-A050502578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6958189"/>
              </p:ext>
            </p:extLst>
          </p:nvPr>
        </p:nvGraphicFramePr>
        <p:xfrm>
          <a:off x="569214" y="1836466"/>
          <a:ext cx="10154412" cy="4525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C901A56-518A-AE9C-69C2-DBF2613C03C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5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AF286B-D93A-62AB-CD57-5D224C7EA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firefighters putting their hands together&#10;&#10;AI-generated content may be incorrect.">
            <a:extLst>
              <a:ext uri="{FF2B5EF4-FFF2-40B4-BE49-F238E27FC236}">
                <a16:creationId xmlns:a16="http://schemas.microsoft.com/office/drawing/2014/main" id="{9AB26207-1E6B-FAE3-2FED-B1224408E1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1312383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DE19FE7-5504-1A36-0283-B2B9E3066E77}"/>
              </a:ext>
            </a:extLst>
          </p:cNvPr>
          <p:cNvSpPr/>
          <p:nvPr/>
        </p:nvSpPr>
        <p:spPr>
          <a:xfrm>
            <a:off x="544521" y="385485"/>
            <a:ext cx="10183378" cy="1051429"/>
          </a:xfrm>
          <a:prstGeom prst="roundRect">
            <a:avLst/>
          </a:prstGeom>
          <a:solidFill>
            <a:schemeClr val="accent3"/>
          </a:solidFill>
          <a:ln w="762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DB053-A247-7685-0C67-703B7AB61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072" y="249647"/>
            <a:ext cx="10052279" cy="1325562"/>
          </a:xfrm>
          <a:ln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How to Support Your First Responder</a:t>
            </a:r>
            <a:endParaRPr lang="en-US" sz="4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FC6FD28F-8BC6-7761-8E45-8CBD4A0D77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9435840"/>
              </p:ext>
            </p:extLst>
          </p:nvPr>
        </p:nvGraphicFramePr>
        <p:xfrm>
          <a:off x="879617" y="1992032"/>
          <a:ext cx="9513186" cy="4480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74D1FA2-5E35-A997-0A57-1CB6D00478C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8646AA-04E4-E3DA-BDA2-E51697F6783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312382" y="-51082"/>
            <a:ext cx="0" cy="695801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089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2B2E995-B96C-43CB-AB18-34E265474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209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BCB7F2-D790-7516-470E-64FD971F0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129" y="305452"/>
            <a:ext cx="10136287" cy="94867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What if my partner won’t talk to me?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60308D2-EC72-4B2A-A961-B705389A7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67320C4-9CE8-3CBD-62F5-1489F40E49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E8473416-CD5E-3255-EE50-D4665B6B79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5295715"/>
              </p:ext>
            </p:extLst>
          </p:nvPr>
        </p:nvGraphicFramePr>
        <p:xfrm>
          <a:off x="1276577" y="1780826"/>
          <a:ext cx="10315392" cy="4201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4274C8-F8C7-23F0-6D29-EBB88851D27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892655" y="-11430"/>
            <a:ext cx="11427" cy="687224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1924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5FDC4-F909-1792-3627-79E192989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F8C1F78A-1F89-D78A-A033-A5D04C2CB1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20" y="-92598"/>
            <a:ext cx="12207220" cy="6966547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F270A5A-BACA-89C5-84E9-E54C8EDFD6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91218F-FC6D-24BB-B5DC-6FCC3FCFB2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44562" y="2142108"/>
            <a:ext cx="5887655" cy="2476454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D98AF1-D51F-3EB0-BB62-D95CCF207A7B}"/>
              </a:ext>
            </a:extLst>
          </p:cNvPr>
          <p:cNvSpPr txBox="1"/>
          <p:nvPr/>
        </p:nvSpPr>
        <p:spPr>
          <a:xfrm>
            <a:off x="3552270" y="2657061"/>
            <a:ext cx="5087458" cy="1446550"/>
          </a:xfrm>
          <a:prstGeom prst="rect">
            <a:avLst/>
          </a:prstGeom>
          <a:noFill/>
          <a:ln w="762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Century Schoolbook (Headings)"/>
              </a:rPr>
              <a:t>Effective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043224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541B2-AA7C-CAC8-AF03-E5719C4C8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6427" y="166710"/>
            <a:ext cx="5997678" cy="1782762"/>
          </a:xfrm>
        </p:spPr>
        <p:txBody>
          <a:bodyPr anchor="ctr">
            <a:normAutofit/>
          </a:bodyPr>
          <a:lstStyle/>
          <a:p>
            <a:r>
              <a:rPr lang="en-US" sz="3500" b="1">
                <a:latin typeface="Century Schoolbook (Headings)"/>
              </a:rPr>
              <a:t>Why is it important to learn communication skills?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DA6763-9345-C02D-DD62-5C1D9EC19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7397" y="2213716"/>
            <a:ext cx="6015571" cy="8175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 dirty="0">
                <a:latin typeface="Calibri"/>
                <a:ea typeface="Calibri"/>
                <a:cs typeface="Calibri"/>
              </a:rPr>
              <a:t>Difficult conversations...</a:t>
            </a:r>
          </a:p>
          <a:p>
            <a:pPr lvl="2">
              <a:buFont typeface="Wingdings" pitchFamily="34" charset="0"/>
              <a:buChar char="§"/>
            </a:pPr>
            <a:r>
              <a:rPr lang="en-US" sz="2000" spc="10" dirty="0">
                <a:latin typeface="Calibri"/>
                <a:ea typeface="Calibri"/>
                <a:cs typeface="Calibri"/>
              </a:rPr>
              <a:t>Are part of being in </a:t>
            </a:r>
            <a:r>
              <a:rPr lang="en-US" sz="2000" b="1" spc="10" dirty="0">
                <a:latin typeface="Calibri"/>
                <a:ea typeface="Calibri"/>
                <a:cs typeface="Calibri"/>
              </a:rPr>
              <a:t>intimate </a:t>
            </a:r>
            <a:r>
              <a:rPr lang="en-US" sz="2000" spc="10" dirty="0">
                <a:latin typeface="Calibri"/>
                <a:ea typeface="Calibri"/>
                <a:cs typeface="Calibri"/>
              </a:rPr>
              <a:t>relationships</a:t>
            </a:r>
          </a:p>
          <a:p>
            <a:pPr marL="548640" lvl="2" indent="0">
              <a:buNone/>
            </a:pPr>
            <a:endParaRPr lang="en-US" sz="2000" spc="1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98C7A3-67B7-4AC0-A6C8-CC7111EED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17DD698-E969-78E3-150A-F4A2E732DD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2E5CD-5437-40BD-016A-D4CAE423FBF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92840" y="-45675"/>
            <a:ext cx="0" cy="6942334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Picture 8" descr="A person and person looking at each other&#10;&#10;AI-generated content may be incorrect.">
            <a:extLst>
              <a:ext uri="{FF2B5EF4-FFF2-40B4-BE49-F238E27FC236}">
                <a16:creationId xmlns:a16="http://schemas.microsoft.com/office/drawing/2014/main" id="{9312C4DD-D912-FF67-7593-E59B4C816D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64" y="-2811"/>
            <a:ext cx="4572000" cy="685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F10584-E96F-3BC4-F8D7-3A7A5AAC260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586076" y="-147918"/>
            <a:ext cx="0" cy="7073153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FBB96CE8-0AF1-714D-6FA6-F9E3706AF2AB}"/>
              </a:ext>
            </a:extLst>
          </p:cNvPr>
          <p:cNvSpPr txBox="1">
            <a:spLocks/>
          </p:cNvSpPr>
          <p:nvPr/>
        </p:nvSpPr>
        <p:spPr>
          <a:xfrm>
            <a:off x="4931673" y="4193726"/>
            <a:ext cx="6015571" cy="35861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latin typeface="Calibri"/>
                <a:ea typeface="Calibri"/>
                <a:cs typeface="Calibri"/>
              </a:rPr>
              <a:t>You want to provide support but are unsure how </a:t>
            </a:r>
          </a:p>
          <a:p>
            <a:r>
              <a:rPr lang="en-US" sz="2000" b="1">
                <a:latin typeface="Calibri"/>
                <a:ea typeface="Calibri"/>
                <a:cs typeface="Calibri"/>
              </a:rPr>
              <a:t>Having effective communication tools in your toolbox can make it easier to:</a:t>
            </a:r>
          </a:p>
          <a:p>
            <a:pPr lvl="2">
              <a:buFont typeface="Wingdings" pitchFamily="34" charset="0"/>
              <a:buChar char="§"/>
            </a:pPr>
            <a:r>
              <a:rPr lang="en-US" sz="2000" spc="10">
                <a:latin typeface="Calibri"/>
                <a:ea typeface="Calibri"/>
                <a:cs typeface="Calibri"/>
              </a:rPr>
              <a:t>Manage uncomfortable emotions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lvl="2">
              <a:buFont typeface="Wingdings" pitchFamily="34" charset="0"/>
              <a:buChar char="§"/>
            </a:pPr>
            <a:r>
              <a:rPr lang="en-US" sz="2000" spc="10">
                <a:latin typeface="Calibri"/>
                <a:ea typeface="Calibri"/>
                <a:cs typeface="Calibri"/>
              </a:rPr>
              <a:t>Get </a:t>
            </a:r>
            <a:r>
              <a:rPr lang="en-US" sz="2000" b="1" spc="10">
                <a:latin typeface="Calibri"/>
                <a:ea typeface="Calibri"/>
                <a:cs typeface="Calibri"/>
              </a:rPr>
              <a:t>both </a:t>
            </a:r>
            <a:r>
              <a:rPr lang="en-US" sz="2000" spc="10">
                <a:latin typeface="Calibri"/>
                <a:ea typeface="Calibri"/>
                <a:cs typeface="Calibri"/>
              </a:rPr>
              <a:t>your and your</a:t>
            </a:r>
            <a:r>
              <a:rPr lang="en-US" sz="2000" b="1" spc="10">
                <a:latin typeface="Calibri"/>
                <a:ea typeface="Calibri"/>
                <a:cs typeface="Calibri"/>
              </a:rPr>
              <a:t> </a:t>
            </a:r>
            <a:r>
              <a:rPr lang="en-US" sz="2000" spc="10">
                <a:latin typeface="Calibri"/>
                <a:ea typeface="Calibri"/>
                <a:cs typeface="Calibri"/>
              </a:rPr>
              <a:t>partner’s</a:t>
            </a:r>
            <a:r>
              <a:rPr lang="en-US" sz="2000" b="1" spc="10">
                <a:latin typeface="Calibri"/>
                <a:ea typeface="Calibri"/>
                <a:cs typeface="Calibri"/>
              </a:rPr>
              <a:t> </a:t>
            </a:r>
            <a:r>
              <a:rPr lang="en-US" sz="2000" spc="10">
                <a:latin typeface="Calibri"/>
                <a:ea typeface="Calibri"/>
                <a:cs typeface="Calibri"/>
              </a:rPr>
              <a:t>needs</a:t>
            </a:r>
            <a:r>
              <a:rPr lang="en-US" sz="2000" b="1" spc="10">
                <a:latin typeface="Calibri"/>
                <a:ea typeface="Calibri"/>
                <a:cs typeface="Calibri"/>
              </a:rPr>
              <a:t> </a:t>
            </a:r>
            <a:r>
              <a:rPr lang="en-US" sz="2000" spc="10">
                <a:latin typeface="Calibri"/>
                <a:ea typeface="Calibri"/>
                <a:cs typeface="Calibri"/>
              </a:rPr>
              <a:t>met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lvl="2">
              <a:buFont typeface="Wingdings" pitchFamily="34" charset="0"/>
              <a:buChar char="§"/>
            </a:pPr>
            <a:r>
              <a:rPr lang="en-US" sz="2000" spc="10">
                <a:latin typeface="Calibri"/>
                <a:ea typeface="Calibri"/>
                <a:cs typeface="Calibri"/>
              </a:rPr>
              <a:t>Support</a:t>
            </a:r>
            <a:r>
              <a:rPr lang="en-US" sz="2000">
                <a:latin typeface="Calibri"/>
                <a:ea typeface="Calibri"/>
                <a:cs typeface="Calibri"/>
              </a:rPr>
              <a:t> your partner</a:t>
            </a:r>
          </a:p>
          <a:p>
            <a:pPr marL="0" indent="0">
              <a:buFont typeface="Arial" pitchFamily="34" charset="0"/>
              <a:buNone/>
            </a:pPr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8C7D4A5-8098-0910-8E5B-C447D949EB76}"/>
              </a:ext>
            </a:extLst>
          </p:cNvPr>
          <p:cNvSpPr/>
          <p:nvPr/>
        </p:nvSpPr>
        <p:spPr>
          <a:xfrm>
            <a:off x="5624726" y="3111899"/>
            <a:ext cx="3962397" cy="817583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4408FE-D30B-4FEC-C666-F0CCB30D418D}"/>
              </a:ext>
            </a:extLst>
          </p:cNvPr>
          <p:cNvSpPr txBox="1"/>
          <p:nvPr/>
        </p:nvSpPr>
        <p:spPr>
          <a:xfrm>
            <a:off x="5871070" y="3331937"/>
            <a:ext cx="346970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pc="10" dirty="0">
                <a:latin typeface="Calibri"/>
                <a:ea typeface="Calibri"/>
                <a:cs typeface="Calibri"/>
              </a:rPr>
              <a:t>It’s not about </a:t>
            </a:r>
            <a:r>
              <a:rPr lang="en-US" b="1" spc="10" dirty="0">
                <a:latin typeface="Calibri"/>
                <a:ea typeface="Calibri"/>
                <a:cs typeface="Calibri"/>
              </a:rPr>
              <a:t>if</a:t>
            </a:r>
            <a:r>
              <a:rPr lang="en-US" spc="10" dirty="0">
                <a:latin typeface="Calibri"/>
                <a:ea typeface="Calibri"/>
                <a:cs typeface="Calibri"/>
              </a:rPr>
              <a:t>...It’s about </a:t>
            </a:r>
            <a:r>
              <a:rPr lang="en-US" b="1" spc="10" dirty="0">
                <a:latin typeface="Calibri"/>
                <a:ea typeface="Calibri"/>
                <a:cs typeface="Calibri"/>
              </a:rPr>
              <a:t>when</a:t>
            </a:r>
            <a:r>
              <a:rPr lang="en-US" spc="10" dirty="0">
                <a:latin typeface="Calibri"/>
                <a:ea typeface="Calibri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4170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/>
      <p:bldP spid="13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B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11" title="Living with First Responders (or anyone in the medical field)">
            <a:hlinkClick r:id="" action="ppaction://media"/>
            <a:extLst>
              <a:ext uri="{FF2B5EF4-FFF2-40B4-BE49-F238E27FC236}">
                <a16:creationId xmlns:a16="http://schemas.microsoft.com/office/drawing/2014/main" id="{3B626B5C-7497-3471-C06B-3D5CAEE2EB9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  <a:ln w="215900" cmpd="sng">
            <a:solidFill>
              <a:srgbClr val="6B7D72"/>
            </a:solidFill>
          </a:ln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D771AC8-D857-A890-1558-98FF86F333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2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Brené Brown on Empathy">
            <a:hlinkClick r:id="" action="ppaction://media"/>
            <a:extLst>
              <a:ext uri="{FF2B5EF4-FFF2-40B4-BE49-F238E27FC236}">
                <a16:creationId xmlns:a16="http://schemas.microsoft.com/office/drawing/2014/main" id="{A666A079-8B07-184C-4647-86D8F241D46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0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3C1483F-490E-4C8A-8765-1F8AF0C67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0"/>
            <a:ext cx="3736189" cy="6858000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801627-6861-4EA9-BE98-E0CE33A89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43466" cy="6858000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49BF42-D05C-4553-9417-7B8695759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9654" y="0"/>
            <a:ext cx="691318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4547348-0DB5-F9B7-EB77-440CEFD861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566104"/>
              </p:ext>
            </p:extLst>
          </p:nvPr>
        </p:nvGraphicFramePr>
        <p:xfrm>
          <a:off x="4967545" y="469900"/>
          <a:ext cx="5415973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 descr="A group of firefighters hugging each other&#10;&#10;AI-generated content may be incorrect.">
            <a:extLst>
              <a:ext uri="{FF2B5EF4-FFF2-40B4-BE49-F238E27FC236}">
                <a16:creationId xmlns:a16="http://schemas.microsoft.com/office/drawing/2014/main" id="{CDD674C9-C31A-33DE-9640-121D05793CC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6" y="13644"/>
            <a:ext cx="3736188" cy="68443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F756CD-CAA4-C3E7-B43B-22CCCA5AAD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9653" y="4827406"/>
            <a:ext cx="7812346" cy="2032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2F94C01-BA3F-1F38-900F-58A5CC810B1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371979" y="4827406"/>
            <a:ext cx="7819774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CCC36A3-2E04-3A14-A5A0-05073453D3A5}"/>
              </a:ext>
            </a:extLst>
          </p:cNvPr>
          <p:cNvSpPr/>
          <p:nvPr/>
        </p:nvSpPr>
        <p:spPr>
          <a:xfrm>
            <a:off x="11333760" y="2743"/>
            <a:ext cx="888996" cy="6857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4C1C7DE-4FBC-BEE8-1E1C-9E40D7A6006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347D8F-6B54-CF7B-FD9D-E4FB01FA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341" y="1667981"/>
            <a:ext cx="3092718" cy="2032000"/>
          </a:xfr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Sympathy </a:t>
            </a:r>
            <a:b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vs. </a:t>
            </a:r>
            <a:b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Empathy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6AD7FA-218C-0224-5E99-AF049D2291B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92839" y="-100012"/>
            <a:ext cx="1872" cy="6989399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84ED9DB-00F6-DEE2-4DA6-551A2B0F37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21370749">
            <a:off x="3253873" y="4541108"/>
            <a:ext cx="340605" cy="108349"/>
          </a:xfrm>
          <a:prstGeom prst="rect">
            <a:avLst/>
          </a:prstGeom>
          <a:solidFill>
            <a:srgbClr val="1C1C1A"/>
          </a:solidFill>
          <a:ln>
            <a:solidFill>
              <a:srgbClr val="1C1C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2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2B2E995-B96C-43CB-AB18-34E265474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209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C22B9-65CC-A64E-BAC6-98D097B17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82" y="502703"/>
            <a:ext cx="7744481" cy="1008934"/>
          </a:xfrm>
        </p:spPr>
        <p:txBody>
          <a:bodyPr>
            <a:normAutofit/>
          </a:bodyPr>
          <a:lstStyle/>
          <a:p>
            <a:r>
              <a:rPr lang="en-US" b="1" dirty="0"/>
              <a:t>Before the conversation...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0308D2-EC72-4B2A-A961-B705389A7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1C4FD5-171A-8342-FF55-2ADADD18C0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2CC9CCA4-090F-88B4-BDA8-3E9926998F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6218838"/>
              </p:ext>
            </p:extLst>
          </p:nvPr>
        </p:nvGraphicFramePr>
        <p:xfrm>
          <a:off x="1328082" y="2014340"/>
          <a:ext cx="10183160" cy="4072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678723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te Question Marks Background Illustrations, Royalty-Free Vector ...">
            <a:extLst>
              <a:ext uri="{FF2B5EF4-FFF2-40B4-BE49-F238E27FC236}">
                <a16:creationId xmlns:a16="http://schemas.microsoft.com/office/drawing/2014/main" id="{F527B053-9C74-DD2D-223C-0068617E3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75524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7CEE7EA-1AAB-4F0A-852B-584860ADA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404" y="0"/>
            <a:ext cx="375818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D08530-522E-FA4D-2D6B-F6DD0D360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1317" y="1940637"/>
            <a:ext cx="3120358" cy="1488362"/>
          </a:xfrm>
        </p:spPr>
        <p:txBody>
          <a:bodyPr anchor="ctr">
            <a:no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Open-Ended Questions</a:t>
            </a:r>
            <a:endParaRPr lang="en-US" sz="4000" b="1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42B5F92-DE23-2380-10A2-A47A62ADD6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18211AEC-EF41-1B87-6E42-B14CCB0CA5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4942141"/>
              </p:ext>
            </p:extLst>
          </p:nvPr>
        </p:nvGraphicFramePr>
        <p:xfrm>
          <a:off x="804672" y="804671"/>
          <a:ext cx="5945449" cy="5255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2F0A76C-B4E7-C9B5-A017-1B31BB459007}"/>
              </a:ext>
            </a:extLst>
          </p:cNvPr>
          <p:cNvSpPr txBox="1"/>
          <p:nvPr/>
        </p:nvSpPr>
        <p:spPr>
          <a:xfrm>
            <a:off x="7996412" y="3112440"/>
            <a:ext cx="3047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Baguet Script" panose="00000500000000000000" pitchFamily="2" charset="0"/>
              </a:rPr>
              <a:t>Communication Skills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503D11-3570-75BF-206B-CA408F8572B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35239" y="-85724"/>
            <a:ext cx="0" cy="697229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0643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52C0F-7C75-E768-8F7C-7FDD41E37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290" y="102398"/>
            <a:ext cx="7077245" cy="1325562"/>
          </a:xfrm>
        </p:spPr>
        <p:txBody>
          <a:bodyPr>
            <a:normAutofit/>
          </a:bodyPr>
          <a:lstStyle/>
          <a:p>
            <a:r>
              <a:rPr lang="en-US" sz="4000" b="1"/>
              <a:t>Reflective Statements</a:t>
            </a:r>
          </a:p>
        </p:txBody>
      </p:sp>
      <p:pic>
        <p:nvPicPr>
          <p:cNvPr id="21" name="Picture 20" descr="211,500+ Mirror Reflection Stock Photos, Pictures &amp; Royalty ...">
            <a:extLst>
              <a:ext uri="{FF2B5EF4-FFF2-40B4-BE49-F238E27FC236}">
                <a16:creationId xmlns:a16="http://schemas.microsoft.com/office/drawing/2014/main" id="{B94289C4-2A65-ECDA-ADCA-7DDE6E7FE7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9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0"/>
            <a:ext cx="4653291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373D4-0029-E8D6-1378-62DC65130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358" y="2121178"/>
            <a:ext cx="6015571" cy="43513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500" dirty="0">
                <a:latin typeface="Calibri"/>
                <a:ea typeface="Calibri"/>
                <a:cs typeface="Calibri"/>
              </a:rPr>
              <a:t>Identifies the big picture or main theme</a:t>
            </a:r>
            <a:endParaRPr lang="en-US" sz="2500" dirty="0"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500" dirty="0">
                <a:latin typeface="Calibri"/>
                <a:ea typeface="Calibri"/>
                <a:cs typeface="Calibri"/>
              </a:rPr>
              <a:t>Re-phrase statements using your own words</a:t>
            </a:r>
            <a:endParaRPr lang="en-US" sz="2500" dirty="0">
              <a:ea typeface="Calibri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500" dirty="0">
                <a:latin typeface="Calibri"/>
                <a:ea typeface="Calibri"/>
                <a:cs typeface="Calibri"/>
              </a:rPr>
              <a:t>Provides an opportunity for clarification</a:t>
            </a:r>
            <a:endParaRPr lang="en-US" sz="2500" dirty="0">
              <a:ea typeface="Calibri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500" b="0" i="0" u="none" strike="noStrike" cap="none" dirty="0">
                <a:latin typeface="Calibri"/>
                <a:ea typeface="Helvetica Neue"/>
                <a:cs typeface="Calibri"/>
                <a:sym typeface="Helvetica Neue"/>
              </a:rPr>
              <a:t>Helps </a:t>
            </a:r>
            <a:r>
              <a:rPr lang="en-US" sz="2500" dirty="0">
                <a:latin typeface="Calibri"/>
                <a:ea typeface="Helvetica Neue"/>
                <a:cs typeface="Calibri"/>
                <a:sym typeface="Helvetica Neue"/>
              </a:rPr>
              <a:t>a</a:t>
            </a:r>
            <a:r>
              <a:rPr lang="en-US" sz="2500" b="0" i="0" u="none" strike="noStrike" cap="none" dirty="0">
                <a:latin typeface="Calibri"/>
                <a:ea typeface="Helvetica Neue"/>
                <a:cs typeface="Calibri"/>
                <a:sym typeface="Helvetica Neue"/>
              </a:rPr>
              <a:t>void </a:t>
            </a:r>
            <a:r>
              <a:rPr lang="en-US" sz="2500" dirty="0">
                <a:latin typeface="Calibri"/>
                <a:ea typeface="Helvetica Neue"/>
                <a:cs typeface="Calibri"/>
              </a:rPr>
              <a:t>assumptions</a:t>
            </a:r>
            <a:r>
              <a:rPr lang="en-US" sz="2500" dirty="0">
                <a:latin typeface="Calibri"/>
                <a:ea typeface="Helvetica Neue"/>
                <a:cs typeface="Calibri"/>
                <a:sym typeface="Helvetica Neue"/>
              </a:rPr>
              <a:t>,</a:t>
            </a:r>
            <a:r>
              <a:rPr lang="en-US" sz="2500" b="0" i="0" u="none" strike="noStrike" cap="none" dirty="0">
                <a:latin typeface="Calibri"/>
                <a:ea typeface="Helvetica Neue"/>
                <a:cs typeface="Calibri"/>
                <a:sym typeface="Helvetica Neue"/>
              </a:rPr>
              <a:t> </a:t>
            </a:r>
            <a:r>
              <a:rPr lang="en-US" sz="2500" dirty="0">
                <a:latin typeface="Calibri"/>
                <a:ea typeface="Helvetica Neue"/>
                <a:cs typeface="Calibri"/>
              </a:rPr>
              <a:t>judgments, &amp; breakdowns in communication</a:t>
            </a:r>
            <a:endParaRPr lang="en-US" sz="25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2500" dirty="0">
                <a:latin typeface="Calibri"/>
                <a:ea typeface="Calibri"/>
                <a:cs typeface="Calibri"/>
              </a:rPr>
              <a:t>Demonstrates active listening</a:t>
            </a:r>
            <a:endParaRPr lang="en-US" sz="2500" dirty="0">
              <a:ea typeface="Calibri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Listening to understand and not to respond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Continues the conversation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F98C7A3-67B7-4AC0-A6C8-CC7111EED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487E58-0497-8362-BA0F-A956AA4605F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92840" y="-43613"/>
            <a:ext cx="0" cy="6918712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03622DB-5716-A806-A8BB-5F3D10C977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DF1F7DF-08AF-FDFF-598D-08F60C64559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653311" y="-57901"/>
            <a:ext cx="0" cy="694222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7827DA3-AE9B-5BC9-58F2-8CDD7859AF6E}"/>
              </a:ext>
            </a:extLst>
          </p:cNvPr>
          <p:cNvSpPr txBox="1"/>
          <p:nvPr/>
        </p:nvSpPr>
        <p:spPr>
          <a:xfrm>
            <a:off x="7887215" y="1299525"/>
            <a:ext cx="3249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aguet Script" panose="00000500000000000000" pitchFamily="2" charset="0"/>
              </a:rPr>
              <a:t>Communication Skills</a:t>
            </a:r>
          </a:p>
        </p:txBody>
      </p:sp>
    </p:spTree>
    <p:extLst>
      <p:ext uri="{BB962C8B-B14F-4D97-AF65-F5344CB8AC3E}">
        <p14:creationId xmlns:p14="http://schemas.microsoft.com/office/powerpoint/2010/main" val="479925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F1E7AFF-0BDE-41B0-A9C8-A3E0E9DED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08016" y="0"/>
            <a:ext cx="70848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artoon of birds in a car&#10;&#10;AI-generated content may be incorrect.">
            <a:extLst>
              <a:ext uri="{FF2B5EF4-FFF2-40B4-BE49-F238E27FC236}">
                <a16:creationId xmlns:a16="http://schemas.microsoft.com/office/drawing/2014/main" id="{C7B02755-1335-D1FE-7E62-55A1B03CDF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7" t="12542" r="-1" b="-1"/>
          <a:stretch/>
        </p:blipFill>
        <p:spPr>
          <a:xfrm>
            <a:off x="6078149" y="632137"/>
            <a:ext cx="4388765" cy="558810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9DB3CDE-1C12-90E2-1D44-F7194A2A4E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B8F100-6563-7315-B4ED-135D6BB6203B}"/>
              </a:ext>
            </a:extLst>
          </p:cNvPr>
          <p:cNvCxnSpPr>
            <a:cxnSpLocks/>
          </p:cNvCxnSpPr>
          <p:nvPr/>
        </p:nvCxnSpPr>
        <p:spPr>
          <a:xfrm>
            <a:off x="5073871" y="-95797"/>
            <a:ext cx="0" cy="7059853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2E0F42-5AF4-0E90-DC21-D0D66E0AAE8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92840" y="-17099"/>
            <a:ext cx="0" cy="6875099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D9BFDDB-AE92-0887-D4FA-B68C331315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3780" y="-2811"/>
            <a:ext cx="5056523" cy="6857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FA2F8F-ECDE-FFA3-39B0-7DBEF782C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998" y="2263795"/>
            <a:ext cx="3988965" cy="362628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bg1"/>
                </a:solidFill>
                <a:cs typeface="Calibri" panose="020F0502020204030204" pitchFamily="34" charset="0"/>
              </a:rPr>
              <a:t>Reflect emotions and values of what your partner is discussing.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It tells the speaker, “Hey! I know how you feel.”</a:t>
            </a:r>
          </a:p>
          <a:p>
            <a:pPr marL="274320" lvl="1" indent="0">
              <a:buNone/>
            </a:pPr>
            <a:endParaRPr lang="en-US" sz="2400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bg1"/>
                </a:solidFill>
                <a:cs typeface="Calibri" panose="020F0502020204030204" pitchFamily="34" charset="0"/>
              </a:rPr>
              <a:t>Don't repeat verbatim what they said, or you could sound like a parrot. </a:t>
            </a:r>
            <a:endParaRPr lang="en-US" sz="2200" b="1" dirty="0">
              <a:solidFill>
                <a:schemeClr val="bg1"/>
              </a:solidFill>
              <a:cs typeface="Calibri" panose="020F0502020204030204" pitchFamily="34" charset="0"/>
              <a:sym typeface="Wingdings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Calibri" panose="020F0502020204030204" pitchFamily="34" charset="0"/>
              </a:rPr>
              <a:t>This can cause frustration and feel repetitive. </a:t>
            </a:r>
            <a:endParaRPr lang="en-US" sz="2000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FC6490-A3F1-3F52-1685-483FE5BC9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19" y="495847"/>
            <a:ext cx="4279346" cy="13255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How to best use reflections…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4F98B3-2238-CA71-C25B-E0A26C2AFA25}"/>
              </a:ext>
            </a:extLst>
          </p:cNvPr>
          <p:cNvCxnSpPr>
            <a:cxnSpLocks/>
          </p:cNvCxnSpPr>
          <p:nvPr/>
        </p:nvCxnSpPr>
        <p:spPr>
          <a:xfrm>
            <a:off x="5012713" y="-45015"/>
            <a:ext cx="0" cy="690020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90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85014-1D46-6B10-36F3-CE9A9FCFD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171" y="204891"/>
            <a:ext cx="6888097" cy="9293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Reflection Examples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56B9C35-E6E4-9954-A885-9F308C7F7D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1616063"/>
              </p:ext>
            </p:extLst>
          </p:nvPr>
        </p:nvGraphicFramePr>
        <p:xfrm>
          <a:off x="1297845" y="3518655"/>
          <a:ext cx="8802745" cy="2953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869DC14-370B-DDE2-7B68-0376EC31ABCA}"/>
              </a:ext>
            </a:extLst>
          </p:cNvPr>
          <p:cNvSpPr txBox="1"/>
          <p:nvPr/>
        </p:nvSpPr>
        <p:spPr>
          <a:xfrm>
            <a:off x="1009398" y="1213009"/>
            <a:ext cx="93796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"I’m beat. Shift was nonstop; felt like we didn’t even get a breather. Ran call after call, mostly nonsense, but we got hit with a domestic that went sideways fast. Guy was losing it, yelling, getting in my face while I’m trying to get control of the scene. And of course, I was stuck riding with that one Sergeant again, zero backup and just hovering and nitpicking everything I did. I swear, it’s like babysitting with a badge. I’m over this."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3F7C654-9AB6-F8AC-697E-C3C6A069B3A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D96799-2BFE-BE71-5EE1-B1F71132BC1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92840" y="-53952"/>
            <a:ext cx="0" cy="692624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71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7CEE7EA-1AAB-4F0A-852B-584860ADA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404" y="0"/>
            <a:ext cx="375818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6E8DAD-92FB-55D6-5131-E95DD3C68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93" y="-196947"/>
            <a:ext cx="4164036" cy="1922526"/>
          </a:xfrm>
        </p:spPr>
        <p:txBody>
          <a:bodyPr anchor="ctr">
            <a:normAutofit/>
          </a:bodyPr>
          <a:lstStyle/>
          <a:p>
            <a:r>
              <a:rPr lang="en-US" sz="3600" b="1"/>
              <a:t>“I” </a:t>
            </a:r>
            <a:r>
              <a:rPr lang="en-US" sz="4000" b="1"/>
              <a:t>Statements</a:t>
            </a:r>
            <a:endParaRPr lang="en-US" sz="3600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A361E9-C877-A9A4-9466-FFF9D94431BB}"/>
              </a:ext>
            </a:extLst>
          </p:cNvPr>
          <p:cNvSpPr/>
          <p:nvPr/>
        </p:nvSpPr>
        <p:spPr>
          <a:xfrm>
            <a:off x="6555545" y="0"/>
            <a:ext cx="4755044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83F3B9-0E37-7D35-7321-743018F213A4}"/>
              </a:ext>
            </a:extLst>
          </p:cNvPr>
          <p:cNvSpPr txBox="1"/>
          <p:nvPr/>
        </p:nvSpPr>
        <p:spPr>
          <a:xfrm>
            <a:off x="380951" y="1617785"/>
            <a:ext cx="41640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When a person feels they are being criticized, even if it’s valid criticism, they will often respond with defensiveness.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“I” Statements allow one to assert their feelings while reducing feelings of blame within their partner. </a:t>
            </a:r>
          </a:p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FAF3A0-F279-2AC3-517B-17EA55B9CD51}"/>
              </a:ext>
            </a:extLst>
          </p:cNvPr>
          <p:cNvSpPr txBox="1"/>
          <p:nvPr/>
        </p:nvSpPr>
        <p:spPr>
          <a:xfrm>
            <a:off x="1600729" y="945104"/>
            <a:ext cx="3249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Baguet Script" panose="00000500000000000000" pitchFamily="2" charset="0"/>
              </a:rPr>
              <a:t>Communication Skills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D05E847-4835-E172-5354-FC1AD683D6F7}"/>
              </a:ext>
            </a:extLst>
          </p:cNvPr>
          <p:cNvSpPr/>
          <p:nvPr/>
        </p:nvSpPr>
        <p:spPr>
          <a:xfrm>
            <a:off x="511126" y="5258532"/>
            <a:ext cx="5584874" cy="92846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“I feel </a:t>
            </a:r>
            <a:r>
              <a:rPr lang="en-US" sz="2400" i="1" u="sng">
                <a:latin typeface="Calibri" panose="020F0502020204030204" pitchFamily="34" charset="0"/>
                <a:cs typeface="Calibri" panose="020F0502020204030204" pitchFamily="34" charset="0"/>
              </a:rPr>
              <a:t>emotion</a:t>
            </a:r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when </a:t>
            </a:r>
            <a:r>
              <a:rPr lang="en-US" sz="2400" i="1" u="sng">
                <a:latin typeface="Calibri" panose="020F0502020204030204" pitchFamily="34" charset="0"/>
                <a:cs typeface="Calibri" panose="020F0502020204030204" pitchFamily="34" charset="0"/>
              </a:rPr>
              <a:t>explanation</a:t>
            </a:r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  <p:pic>
        <p:nvPicPr>
          <p:cNvPr id="23" name="Picture 22" descr="A firefighter climbing a ladder&#10;&#10;AI-generated content may be incorrect.">
            <a:extLst>
              <a:ext uri="{FF2B5EF4-FFF2-40B4-BE49-F238E27FC236}">
                <a16:creationId xmlns:a16="http://schemas.microsoft.com/office/drawing/2014/main" id="{0164EA20-0F56-60AA-DDB9-4749D5A6F7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6555545" y="0"/>
            <a:ext cx="4755044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4240731-552C-4943-F6E2-A577B12A541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555545" y="-42864"/>
            <a:ext cx="0" cy="690086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091E0216-009D-AA03-784A-868A6461C1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6544796"/>
              </p:ext>
            </p:extLst>
          </p:nvPr>
        </p:nvGraphicFramePr>
        <p:xfrm>
          <a:off x="5398971" y="272165"/>
          <a:ext cx="5584871" cy="4401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4905E8E1-56CC-331B-7819-D23103099A1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0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Graphic spid="14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58EC8D-68D1-4138-B719-BE00C78AD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129284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4579E4-5B5F-42C9-B08F-A904C81B1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-2811"/>
            <a:ext cx="2556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wo women sitting on a couch&#10;&#10;AI-generated content may be incorrect.">
            <a:extLst>
              <a:ext uri="{FF2B5EF4-FFF2-40B4-BE49-F238E27FC236}">
                <a16:creationId xmlns:a16="http://schemas.microsoft.com/office/drawing/2014/main" id="{CE1031C9-F11B-BECD-543C-2367FB46C9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7" r="-518"/>
          <a:stretch/>
        </p:blipFill>
        <p:spPr>
          <a:xfrm>
            <a:off x="899158" y="0"/>
            <a:ext cx="1039368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873DBF-DF8F-262E-8214-B3F41BC21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7592" y="408393"/>
            <a:ext cx="7032919" cy="1179986"/>
          </a:xfrm>
        </p:spPr>
        <p:txBody>
          <a:bodyPr anchor="ctr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Normalizing &amp; Validating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52B02-C002-CA49-8F22-80623F693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9361" y="2498256"/>
            <a:ext cx="6670520" cy="3353758"/>
          </a:xfrm>
          <a:solidFill>
            <a:schemeClr val="accent3">
              <a:lumMod val="75000"/>
            </a:schemeClr>
          </a:solidFill>
          <a:ln w="76200">
            <a:solidFill>
              <a:schemeClr val="tx1">
                <a:lumMod val="25000"/>
              </a:schemeClr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>
              <a:buNone/>
            </a:pPr>
            <a:endParaRPr lang="en-US" sz="2600" dirty="0">
              <a:latin typeface="Calibri"/>
              <a:ea typeface="Calibri"/>
              <a:cs typeface="Calibri"/>
            </a:endParaRPr>
          </a:p>
          <a:p>
            <a:r>
              <a:rPr lang="en-US" sz="2500" b="1" dirty="0">
                <a:cs typeface="Calibri" panose="020F0502020204030204" pitchFamily="34" charset="0"/>
              </a:rPr>
              <a:t>Statements used to...</a:t>
            </a:r>
            <a:endParaRPr lang="en-US" sz="25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lnSpc>
                <a:spcPct val="110000"/>
              </a:lnSpc>
              <a:buFont typeface="Wingdings" pitchFamily="34" charset="0"/>
              <a:buChar char="§"/>
            </a:pPr>
            <a:r>
              <a:rPr lang="en-US" sz="2500" spc="10" dirty="0">
                <a:cs typeface="Calibri" panose="020F0502020204030204" pitchFamily="34" charset="0"/>
              </a:rPr>
              <a:t>Convey understanding and empathy</a:t>
            </a:r>
            <a:endParaRPr lang="en-US" sz="2500" spc="10" dirty="0">
              <a:ea typeface="Calibri"/>
              <a:cs typeface="Calibri" panose="020F0502020204030204" pitchFamily="34" charset="0"/>
            </a:endParaRPr>
          </a:p>
          <a:p>
            <a:pPr lvl="2">
              <a:lnSpc>
                <a:spcPct val="110000"/>
              </a:lnSpc>
              <a:buFont typeface="Wingdings" pitchFamily="34" charset="0"/>
              <a:buChar char="§"/>
            </a:pPr>
            <a:r>
              <a:rPr lang="en-US" sz="2500" spc="10" dirty="0">
                <a:cs typeface="Calibri" panose="020F0502020204030204" pitchFamily="34" charset="0"/>
              </a:rPr>
              <a:t>Reduce stigma and shame</a:t>
            </a:r>
            <a:endParaRPr lang="en-US" sz="2500" dirty="0">
              <a:ea typeface="Calibri"/>
              <a:cs typeface="Calibri" panose="020F0502020204030204" pitchFamily="34" charset="0"/>
            </a:endParaRPr>
          </a:p>
          <a:p>
            <a:pPr lvl="2">
              <a:lnSpc>
                <a:spcPct val="110000"/>
              </a:lnSpc>
              <a:buFont typeface="Wingdings" pitchFamily="34" charset="0"/>
              <a:buChar char="§"/>
            </a:pPr>
            <a:r>
              <a:rPr lang="en-US" sz="2500" spc="10" dirty="0">
                <a:cs typeface="Calibri" panose="020F0502020204030204" pitchFamily="34" charset="0"/>
              </a:rPr>
              <a:t>Help</a:t>
            </a:r>
            <a:r>
              <a:rPr lang="en-US" sz="2500" dirty="0">
                <a:cs typeface="Calibri" panose="020F0502020204030204" pitchFamily="34" charset="0"/>
              </a:rPr>
              <a:t> your partner feel that how they are thinking and feeling makes sense and is likely nOrMAl</a:t>
            </a:r>
            <a:endParaRPr lang="en-US" sz="2500" dirty="0">
              <a:ea typeface="Calibri"/>
              <a:cs typeface="Calibri" panose="020F0502020204030204" pitchFamily="34" charset="0"/>
            </a:endParaRP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89679D-F330-AF2A-F991-209CFEFF83B1}"/>
              </a:ext>
            </a:extLst>
          </p:cNvPr>
          <p:cNvSpPr txBox="1"/>
          <p:nvPr/>
        </p:nvSpPr>
        <p:spPr>
          <a:xfrm>
            <a:off x="7545316" y="1157916"/>
            <a:ext cx="3249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FFFF"/>
                </a:solidFill>
                <a:latin typeface="Baguet Script" panose="00000500000000000000" pitchFamily="2" charset="0"/>
              </a:rPr>
              <a:t>Communication Skills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A47CCDF-1E8C-9802-6174-EF6D8E7FD9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73C4D8A-002E-9D47-3126-314CD7E7B46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65105" y="-39664"/>
            <a:ext cx="13446" cy="6923429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985E58-F02A-C437-CBE5-3FB33A0E316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912606" y="-68240"/>
            <a:ext cx="20274" cy="6966293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426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AEC78-2D42-9A36-F5FB-284B8D044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785" y="859985"/>
            <a:ext cx="6155215" cy="1325562"/>
          </a:xfrm>
        </p:spPr>
        <p:txBody>
          <a:bodyPr>
            <a:normAutofit fontScale="90000"/>
          </a:bodyPr>
          <a:lstStyle/>
          <a:p>
            <a:r>
              <a:rPr lang="en-US" sz="3700" b="1">
                <a:solidFill>
                  <a:schemeClr val="bg1"/>
                </a:solidFill>
              </a:rPr>
              <a:t>How to best use normalizing and validating…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442888-3029-4F43-941E-A226052FB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0559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alidating Cartoons and Comics - funny pictures from CartoonStock">
            <a:extLst>
              <a:ext uri="{FF2B5EF4-FFF2-40B4-BE49-F238E27FC236}">
                <a16:creationId xmlns:a16="http://schemas.microsoft.com/office/drawing/2014/main" id="{A19557DF-8CE6-BBC3-3502-A09878926B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141" y="1219392"/>
            <a:ext cx="4019312" cy="44192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C715B-5FB0-8BC0-6305-068106A40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785" y="2623727"/>
            <a:ext cx="5514104" cy="346330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2600" b="0" i="0">
                <a:solidFill>
                  <a:schemeClr val="bg1"/>
                </a:solidFill>
                <a:effectLst/>
                <a:cs typeface="Calibri" panose="020F0502020204030204" pitchFamily="34" charset="0"/>
              </a:rPr>
              <a:t>It is important to recognize that we cannot fully understand first responder experiences without being in their position.  </a:t>
            </a:r>
            <a:br>
              <a:rPr lang="en-US" sz="2600" b="0" i="0">
                <a:solidFill>
                  <a:srgbClr val="000000"/>
                </a:solidFill>
                <a:effectLst/>
                <a:cs typeface="Calibri" panose="020F0502020204030204" pitchFamily="34" charset="0"/>
              </a:rPr>
            </a:br>
            <a:endParaRPr lang="en-US" sz="260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2600" b="1">
                <a:solidFill>
                  <a:schemeClr val="bg1"/>
                </a:solidFill>
                <a:cs typeface="Calibri" panose="020F0502020204030204" pitchFamily="34" charset="0"/>
              </a:rPr>
              <a:t>Note</a:t>
            </a:r>
            <a:r>
              <a:rPr lang="en-US" sz="2600">
                <a:solidFill>
                  <a:schemeClr val="bg1"/>
                </a:solidFill>
                <a:cs typeface="Calibri" panose="020F0502020204030204" pitchFamily="34" charset="0"/>
              </a:rPr>
              <a:t>: You can validate FEELINGS without having personal experience and complete understanding of the situation.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E0C78B9-F563-B3A1-05DC-3A8A1F421E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C3EB85-7955-8E7D-7B55-F296E8C1096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105595" y="-92123"/>
            <a:ext cx="0" cy="704224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67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6C0C0-DFE0-ACE6-E5E4-6CF4CE032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7C9BAB-D87A-CCAF-37AF-0C085C7190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EBAB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31E47EC2-7993-4F94-8F87-664FACEB5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367040"/>
            <a:ext cx="9692640" cy="1325562"/>
          </a:xfrm>
        </p:spPr>
        <p:txBody>
          <a:bodyPr/>
          <a:lstStyle/>
          <a:p>
            <a:pPr algn="ctr"/>
            <a:r>
              <a:rPr lang="en-US" b="1" dirty="0"/>
              <a:t>What does it mean to be a partner to a first responder?</a:t>
            </a:r>
          </a:p>
        </p:txBody>
      </p:sp>
      <p:pic>
        <p:nvPicPr>
          <p:cNvPr id="8" name="Picture 7" descr="Silhouettes of a couple in love romance at sunset">
            <a:extLst>
              <a:ext uri="{FF2B5EF4-FFF2-40B4-BE49-F238E27FC236}">
                <a16:creationId xmlns:a16="http://schemas.microsoft.com/office/drawing/2014/main" id="{6F59E763-1AD4-0CD4-3B61-B0EDDEFC33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720808" y="2123980"/>
            <a:ext cx="5130501" cy="3444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Single woman alone swinging on the beach">
            <a:extLst>
              <a:ext uri="{FF2B5EF4-FFF2-40B4-BE49-F238E27FC236}">
                <a16:creationId xmlns:a16="http://schemas.microsoft.com/office/drawing/2014/main" id="{166CE632-4BA6-20C4-C04E-80EE475D55C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6268734" y="2123980"/>
            <a:ext cx="5202458" cy="3444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3A28343-385B-B4A0-ACD2-50067483C817}"/>
              </a:ext>
            </a:extLst>
          </p:cNvPr>
          <p:cNvSpPr/>
          <p:nvPr/>
        </p:nvSpPr>
        <p:spPr>
          <a:xfrm>
            <a:off x="5202621" y="3323896"/>
            <a:ext cx="1826172" cy="1221827"/>
          </a:xfrm>
          <a:prstGeom prst="roundRect">
            <a:avLst/>
          </a:prstGeom>
          <a:solidFill>
            <a:srgbClr val="AEBAB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812D26-96B6-0E80-7713-D5E540DA8411}"/>
              </a:ext>
            </a:extLst>
          </p:cNvPr>
          <p:cNvSpPr txBox="1"/>
          <p:nvPr/>
        </p:nvSpPr>
        <p:spPr>
          <a:xfrm>
            <a:off x="5202621" y="3550087"/>
            <a:ext cx="182617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>
                <a:latin typeface="Baguet Script" panose="00000500000000000000" pitchFamily="2" charset="0"/>
                <a:cs typeface="Calibri" panose="020F0502020204030204" pitchFamily="34" charset="0"/>
              </a:rPr>
              <a:t>VS</a:t>
            </a:r>
            <a:r>
              <a:rPr lang="en-US" sz="3200" b="1" dirty="0">
                <a:latin typeface="Baguet Script" panose="00000500000000000000" pitchFamily="2" charset="0"/>
                <a:cs typeface="Calibri" panose="020F0502020204030204" pitchFamily="34" charset="0"/>
              </a:rPr>
              <a:t>.</a:t>
            </a:r>
            <a:endParaRPr lang="en-US" sz="4400" b="1" dirty="0">
              <a:latin typeface="Baguet Script" panose="000005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6CD3452-532F-3473-81D0-BC79CED46B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pic>
        <p:nvPicPr>
          <p:cNvPr id="5" name="Picture 4" descr="A black and white line&#10;&#10;AI-generated content may be incorrect.">
            <a:extLst>
              <a:ext uri="{FF2B5EF4-FFF2-40B4-BE49-F238E27FC236}">
                <a16:creationId xmlns:a16="http://schemas.microsoft.com/office/drawing/2014/main" id="{40B03F70-957D-7855-035A-76B76D5B27FB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394526" y="2453945"/>
            <a:ext cx="6663260" cy="466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4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B92A3-A209-989B-C056-BE1A7936B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D3772-247A-4A8F-1777-5AD622007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83" y="325081"/>
            <a:ext cx="10303637" cy="92932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Validation &amp; Normalization Examples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440192-F421-E9AE-F811-7DF1B7E892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8091886"/>
              </p:ext>
            </p:extLst>
          </p:nvPr>
        </p:nvGraphicFramePr>
        <p:xfrm>
          <a:off x="1406179" y="3619500"/>
          <a:ext cx="8493256" cy="2697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9AD378F-45CF-F746-1038-6DA13D2EA3A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FDF21D-A076-C852-2C63-29FE43EB346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92840" y="-39664"/>
            <a:ext cx="0" cy="692624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9ED3785-6AD5-E534-7B73-6EF1C236B307}"/>
              </a:ext>
            </a:extLst>
          </p:cNvPr>
          <p:cNvSpPr txBox="1"/>
          <p:nvPr/>
        </p:nvSpPr>
        <p:spPr>
          <a:xfrm>
            <a:off x="962987" y="1285399"/>
            <a:ext cx="93796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"I’m beat. Shift was nonstop; felt like we didn’t even get a breather. Ran call after call, mostly nonsense, but we got hit with a domestic that went sideways fast. Guy was losing it, yelling, getting in my face while I’m trying to get control of the scene. And of course, I was stuck riding with that one Sergeant again, zero backup and just hovering and nitpicking everything I did. I swear, it’s like babysitting with a badge. I’m over this."</a:t>
            </a:r>
          </a:p>
        </p:txBody>
      </p:sp>
    </p:spTree>
    <p:extLst>
      <p:ext uri="{BB962C8B-B14F-4D97-AF65-F5344CB8AC3E}">
        <p14:creationId xmlns:p14="http://schemas.microsoft.com/office/powerpoint/2010/main" val="24645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94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firefighter wearing a mask and gloves&#10;&#10;AI-generated content may be incorrect.">
            <a:extLst>
              <a:ext uri="{FF2B5EF4-FFF2-40B4-BE49-F238E27FC236}">
                <a16:creationId xmlns:a16="http://schemas.microsoft.com/office/drawing/2014/main" id="{3AD561E4-BE41-AD7E-4078-076D8C1803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11322" y="0"/>
            <a:ext cx="1027583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ADA65C-BA4C-42BE-84D1-1AF286B7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2F5EBA-F777-4A1C-8E30-62DA7F55A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F6D9C9-EA6E-8488-CF95-4F861D706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0" y="381000"/>
            <a:ext cx="4267200" cy="1905000"/>
          </a:xfrm>
          <a:ln w="76200"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5000"/>
              </a:lnSpc>
            </a:pPr>
            <a:r>
              <a:rPr lang="en-US" sz="4800" b="1">
                <a:solidFill>
                  <a:schemeClr val="bg1"/>
                </a:solidFill>
              </a:rPr>
              <a:t>Plan for Level 10 Days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26262D-BE3E-E219-A8E6-C39CBD0B2EF5}"/>
              </a:ext>
            </a:extLst>
          </p:cNvPr>
          <p:cNvSpPr/>
          <p:nvPr/>
        </p:nvSpPr>
        <p:spPr>
          <a:xfrm rot="5400000">
            <a:off x="-3211277" y="3188363"/>
            <a:ext cx="6857990" cy="457200"/>
          </a:xfrm>
          <a:prstGeom prst="rect">
            <a:avLst/>
          </a:prstGeom>
          <a:solidFill>
            <a:schemeClr val="accent6">
              <a:alpha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56845F-DABD-03DD-F3D6-C54D08B841F8}"/>
              </a:ext>
            </a:extLst>
          </p:cNvPr>
          <p:cNvCxnSpPr>
            <a:cxnSpLocks/>
          </p:cNvCxnSpPr>
          <p:nvPr/>
        </p:nvCxnSpPr>
        <p:spPr>
          <a:xfrm>
            <a:off x="478302" y="-49259"/>
            <a:ext cx="0" cy="693807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CAD0E3A-5BEB-C415-1BC6-1BE08A075E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90EFDF-3466-03A1-CF3C-9A010331DF9E}"/>
              </a:ext>
            </a:extLst>
          </p:cNvPr>
          <p:cNvCxnSpPr>
            <a:cxnSpLocks/>
          </p:cNvCxnSpPr>
          <p:nvPr/>
        </p:nvCxnSpPr>
        <p:spPr>
          <a:xfrm>
            <a:off x="11287153" y="-3871"/>
            <a:ext cx="0" cy="693807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0067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olice car with blue lights&#10;&#10;AI-generated content may be incorrect.">
            <a:extLst>
              <a:ext uri="{FF2B5EF4-FFF2-40B4-BE49-F238E27FC236}">
                <a16:creationId xmlns:a16="http://schemas.microsoft.com/office/drawing/2014/main" id="{97AF0214-A3E7-E109-A312-9BD94945C0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29665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EC1E96-B1B3-4F57-B2A7-91062053B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9481" y="0"/>
            <a:ext cx="7737169" cy="68580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D27158-30BC-1C84-0AAC-E81F39E0F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00" y="112721"/>
            <a:ext cx="5384950" cy="1533593"/>
          </a:xfrm>
        </p:spPr>
        <p:txBody>
          <a:bodyPr>
            <a:normAutofit/>
          </a:bodyPr>
          <a:lstStyle/>
          <a:p>
            <a:r>
              <a:rPr lang="en-US" b="1"/>
              <a:t>What is a Level 10 Day Plan?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2B31D-DED4-B7F2-B05F-CA5E7C4EB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5935" y="4320521"/>
            <a:ext cx="6784259" cy="203495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buClr>
                <a:schemeClr val="accent3"/>
              </a:buClr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</a:rPr>
              <a:t>Can help set expectations and avoid disappointment</a:t>
            </a:r>
            <a:endParaRPr lang="en-US" sz="2000" dirty="0">
              <a:solidFill>
                <a:schemeClr val="bg1">
                  <a:lumMod val="10000"/>
                </a:schemeClr>
              </a:solidFill>
              <a:ea typeface="Calibri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Clr>
                <a:schemeClr val="accent3"/>
              </a:buClr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</a:rPr>
              <a:t>Good crisis response should happen </a:t>
            </a:r>
            <a:r>
              <a:rPr lang="en-US" sz="2000" u="sng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</a:rPr>
              <a:t>before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</a:rPr>
              <a:t> a crisis occurs</a:t>
            </a:r>
            <a:endParaRPr lang="en-US" sz="2000" dirty="0">
              <a:solidFill>
                <a:schemeClr val="bg1">
                  <a:lumMod val="10000"/>
                </a:schemeClr>
              </a:solidFill>
              <a:ea typeface="Calibri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Clr>
                <a:schemeClr val="accent3"/>
              </a:buClr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</a:rPr>
              <a:t>This plan will look different for everyone</a:t>
            </a:r>
            <a:endParaRPr lang="en-US" sz="2000" dirty="0">
              <a:solidFill>
                <a:schemeClr val="bg1">
                  <a:lumMod val="10000"/>
                </a:schemeClr>
              </a:solidFill>
              <a:ea typeface="Calibri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6B79D-2419-46F3-BFD5-312BF9483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E88FFC4-5056-6E98-42B4-59FAB1AE94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D46A9B-6E52-2BC3-99DD-BDB5B5ED301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92840" y="-61639"/>
            <a:ext cx="0" cy="6965314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80BB81-DEF8-4A2D-D107-43B4FA326267}"/>
              </a:ext>
            </a:extLst>
          </p:cNvPr>
          <p:cNvSpPr/>
          <p:nvPr/>
        </p:nvSpPr>
        <p:spPr>
          <a:xfrm>
            <a:off x="4267200" y="2057400"/>
            <a:ext cx="5715000" cy="2034958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3BB86F-6E59-88B1-E807-F7940B6C6F13}"/>
              </a:ext>
            </a:extLst>
          </p:cNvPr>
          <p:cNvSpPr txBox="1"/>
          <p:nvPr/>
        </p:nvSpPr>
        <p:spPr>
          <a:xfrm>
            <a:off x="4533900" y="2148835"/>
            <a:ext cx="5181600" cy="1852087"/>
          </a:xfrm>
          <a:prstGeom prst="rect">
            <a:avLst/>
          </a:prstGeom>
          <a:solidFill>
            <a:schemeClr val="accent5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Partner communicates: </a:t>
            </a:r>
          </a:p>
          <a:p>
            <a:pPr algn="ctr"/>
            <a:r>
              <a:rPr lang="en-US" sz="2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“I had a particularly stressful shift/day; I might be willing to talk about it later but right now I’m exhausted </a:t>
            </a:r>
          </a:p>
          <a:p>
            <a:pPr algn="ctr"/>
            <a:r>
              <a:rPr lang="en-US" sz="22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[and need space].”</a:t>
            </a:r>
          </a:p>
        </p:txBody>
      </p:sp>
    </p:spTree>
    <p:extLst>
      <p:ext uri="{BB962C8B-B14F-4D97-AF65-F5344CB8AC3E}">
        <p14:creationId xmlns:p14="http://schemas.microsoft.com/office/powerpoint/2010/main" val="426747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88AF6A7-F6BD-A483-BD4F-3A9BA581A8F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311534" y="-83745"/>
            <a:ext cx="0" cy="698742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5E796B1-F6BC-AFE8-61C2-E2F1362CB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805" y="274638"/>
            <a:ext cx="9692640" cy="1325562"/>
          </a:xfrm>
        </p:spPr>
        <p:txBody>
          <a:bodyPr anchor="ctr">
            <a:normAutofit/>
          </a:bodyPr>
          <a:lstStyle/>
          <a:p>
            <a:pPr algn="ctr"/>
            <a:r>
              <a:rPr lang="en-US" b="1"/>
              <a:t>Creating a Level 10 Day Plan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E5D1527F-1B98-40BB-8A47-FBA1F053D7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5514448"/>
              </p:ext>
            </p:extLst>
          </p:nvPr>
        </p:nvGraphicFramePr>
        <p:xfrm>
          <a:off x="1160460" y="1885552"/>
          <a:ext cx="8777329" cy="4201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6FF3F62-E313-D127-FA68-A9DD750795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189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3D0D8-8C08-50CF-3E9E-EEEAC3EE2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13A6EA6A-D3BD-EA43-4FD8-1C2B4C9BF6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20" y="-92598"/>
            <a:ext cx="12207220" cy="6966547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00C7FB5F-FB83-8D66-81A3-1AB40002CD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78704B-6540-14ED-4E60-1DE08D713A2D}"/>
              </a:ext>
            </a:extLst>
          </p:cNvPr>
          <p:cNvSpPr/>
          <p:nvPr/>
        </p:nvSpPr>
        <p:spPr>
          <a:xfrm>
            <a:off x="3144562" y="2142108"/>
            <a:ext cx="5887655" cy="2476454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3A44A1-21F6-9D2F-6943-1F8F721780CD}"/>
              </a:ext>
            </a:extLst>
          </p:cNvPr>
          <p:cNvSpPr txBox="1"/>
          <p:nvPr/>
        </p:nvSpPr>
        <p:spPr>
          <a:xfrm>
            <a:off x="3443826" y="2667400"/>
            <a:ext cx="5304347" cy="1446550"/>
          </a:xfrm>
          <a:prstGeom prst="rect">
            <a:avLst/>
          </a:prstGeom>
          <a:noFill/>
          <a:ln w="762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</a:rPr>
              <a:t>Secondary Traumatic Stress</a:t>
            </a:r>
          </a:p>
        </p:txBody>
      </p:sp>
    </p:spTree>
    <p:extLst>
      <p:ext uri="{BB962C8B-B14F-4D97-AF65-F5344CB8AC3E}">
        <p14:creationId xmlns:p14="http://schemas.microsoft.com/office/powerpoint/2010/main" val="6600189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DBC69-081B-7D51-6738-3FE491B9C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64F31-F489-A798-C7E6-14FCDC568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160" y="186257"/>
            <a:ext cx="7813821" cy="140438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Vicarious Trauma vs. Secondary Traumatic Stress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9CBF0F2-156E-004B-0A39-BE043D3D14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084637"/>
              </p:ext>
            </p:extLst>
          </p:nvPr>
        </p:nvGraphicFramePr>
        <p:xfrm>
          <a:off x="618113" y="1834008"/>
          <a:ext cx="10031917" cy="4537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6386">
                  <a:extLst>
                    <a:ext uri="{9D8B030D-6E8A-4147-A177-3AD203B41FA5}">
                      <a16:colId xmlns:a16="http://schemas.microsoft.com/office/drawing/2014/main" val="2431809950"/>
                    </a:ext>
                  </a:extLst>
                </a:gridCol>
                <a:gridCol w="3788228">
                  <a:extLst>
                    <a:ext uri="{9D8B030D-6E8A-4147-A177-3AD203B41FA5}">
                      <a16:colId xmlns:a16="http://schemas.microsoft.com/office/drawing/2014/main" val="2598907241"/>
                    </a:ext>
                  </a:extLst>
                </a:gridCol>
                <a:gridCol w="4327303">
                  <a:extLst>
                    <a:ext uri="{9D8B030D-6E8A-4147-A177-3AD203B41FA5}">
                      <a16:colId xmlns:a16="http://schemas.microsoft.com/office/drawing/2014/main" val="1977006368"/>
                    </a:ext>
                  </a:extLst>
                </a:gridCol>
              </a:tblGrid>
              <a:tr h="8096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4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Vicarious Trauma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Secondary Traumatic Stress (STS)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7685529"/>
                  </a:ext>
                </a:extLst>
              </a:tr>
              <a:tr h="83414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How it starts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Slowly, over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Calibri"/>
                          <a:ea typeface="+mn-lt"/>
                          <a:cs typeface="Calibri"/>
                        </a:rPr>
                        <a:t>Suddenly, after one difficult event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0334123"/>
                  </a:ext>
                </a:extLst>
              </a:tr>
              <a:tr h="785080"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Calibri"/>
                        </a:rPr>
                        <a:t>What causes 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Calibri"/>
                        </a:rPr>
                        <a:t>Hearing about the trauma again and again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An intense story or moment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0936453"/>
                  </a:ext>
                </a:extLst>
              </a:tr>
              <a:tr h="74002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Calibri"/>
                          <a:ea typeface="+mn-lt"/>
                          <a:cs typeface="Calibri"/>
                        </a:rPr>
                        <a:t>How long it lasts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Calibri"/>
                          <a:ea typeface="+mn-lt"/>
                          <a:cs typeface="Calibri"/>
                        </a:rPr>
                        <a:t>Can be a long period of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Often shorter if help is received early 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4034154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What it feels like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Starts seeing the world differently– less safe, more negative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PTSD-like symptoms– nightmares, anxiety, hypervigilance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8918954"/>
                  </a:ext>
                </a:extLst>
              </a:tr>
              <a:tr h="650144"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How to treat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Ongoing support, therapy, and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Often responsive to early intervention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9166455"/>
                  </a:ext>
                </a:extLst>
              </a:tr>
            </a:tbl>
          </a:graphicData>
        </a:graphic>
      </p:graphicFrame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5362B1A-D11E-9D9A-15AF-C8CBB58210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E760C7-EE5D-0B7F-7B73-88A5A322B67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317514" y="-92123"/>
            <a:ext cx="0" cy="704224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70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0F5B6-5A05-9BD7-5006-4AD972090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amedics working on a patient&#10;&#10;AI-generated content may be incorrect.">
            <a:extLst>
              <a:ext uri="{FF2B5EF4-FFF2-40B4-BE49-F238E27FC236}">
                <a16:creationId xmlns:a16="http://schemas.microsoft.com/office/drawing/2014/main" id="{BC158C48-15C7-EB95-B248-D87B0ABFB7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929"/>
          <a:stretch/>
        </p:blipFill>
        <p:spPr>
          <a:xfrm>
            <a:off x="491315" y="0"/>
            <a:ext cx="4451325" cy="68725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464A926-EF74-6B50-B5C0-C33E3B180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131" y="1965133"/>
            <a:ext cx="2939692" cy="2476239"/>
          </a:xfrm>
          <a:solidFill>
            <a:schemeClr val="tx2">
              <a:lumMod val="40000"/>
              <a:lumOff val="60000"/>
              <a:alpha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Impact of Secondary Traumatic Stress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4C0F562-F722-FD30-B8A8-8A16FE7F52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A98CB3-506C-E2C2-3B31-6D02654ABD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4516" y="-14514"/>
            <a:ext cx="443556" cy="687251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41F4A1-96C9-C722-F51C-1908A1F921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872302" y="-7257"/>
            <a:ext cx="42991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87DDDC25-99DA-A602-18A4-4514B29122F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57200" y="-131081"/>
            <a:ext cx="6823" cy="7020468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139" name="TextBox 4">
            <a:extLst>
              <a:ext uri="{FF2B5EF4-FFF2-40B4-BE49-F238E27FC236}">
                <a16:creationId xmlns:a16="http://schemas.microsoft.com/office/drawing/2014/main" id="{B333262C-BD37-6B44-2EE3-08F415E0AE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6450428"/>
              </p:ext>
            </p:extLst>
          </p:nvPr>
        </p:nvGraphicFramePr>
        <p:xfrm>
          <a:off x="5052163" y="871860"/>
          <a:ext cx="5536442" cy="5186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C71C76-56E1-DAFF-51D4-8624A1E4013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75249" y="-73977"/>
            <a:ext cx="6823" cy="7020468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7587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8B16A-E181-A809-29CC-0B44F944D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3DA263BD-63FC-BBCA-432E-8FEE6FCAB3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20" y="-92598"/>
            <a:ext cx="12207220" cy="6966547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BF0A825-0209-5BED-A2BA-2A1442E5F0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C0E129-1EAB-EFC0-25FB-189D6A31CE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44562" y="2142108"/>
            <a:ext cx="5887655" cy="2476454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4787C-8521-3716-8AA9-F79D3E09CF6C}"/>
              </a:ext>
            </a:extLst>
          </p:cNvPr>
          <p:cNvSpPr txBox="1"/>
          <p:nvPr/>
        </p:nvSpPr>
        <p:spPr>
          <a:xfrm>
            <a:off x="3443826" y="2667400"/>
            <a:ext cx="5304347" cy="1446550"/>
          </a:xfrm>
          <a:prstGeom prst="rect">
            <a:avLst/>
          </a:prstGeom>
          <a:noFill/>
          <a:ln w="762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</a:rPr>
              <a:t>Self-Care for Family Members</a:t>
            </a:r>
          </a:p>
        </p:txBody>
      </p:sp>
    </p:spTree>
    <p:extLst>
      <p:ext uri="{BB962C8B-B14F-4D97-AF65-F5344CB8AC3E}">
        <p14:creationId xmlns:p14="http://schemas.microsoft.com/office/powerpoint/2010/main" val="8459346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0D154-F580-E442-88C5-704BD726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5290" y="0"/>
            <a:ext cx="5073625" cy="1960981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Why is self-care so important?</a:t>
            </a:r>
          </a:p>
        </p:txBody>
      </p:sp>
      <p:pic>
        <p:nvPicPr>
          <p:cNvPr id="1026" name="Picture 2" descr="Backpacking for beginners must know tips for wilderness camping – Artofit">
            <a:extLst>
              <a:ext uri="{FF2B5EF4-FFF2-40B4-BE49-F238E27FC236}">
                <a16:creationId xmlns:a16="http://schemas.microsoft.com/office/drawing/2014/main" id="{660B62BE-4B65-1CBC-A849-AD5C85DD7A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60947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936AC-E971-19AF-B204-18A778ED8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9953" y="1828800"/>
            <a:ext cx="4404296" cy="46482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200" b="1" dirty="0">
                <a:latin typeface="Calibri"/>
                <a:ea typeface="Calibri"/>
                <a:cs typeface="Calibri"/>
              </a:rPr>
              <a:t>Resiliency</a:t>
            </a:r>
            <a:r>
              <a:rPr lang="en-US" sz="2200" dirty="0">
                <a:latin typeface="Calibri"/>
                <a:ea typeface="Calibri"/>
                <a:cs typeface="Calibri"/>
              </a:rPr>
              <a:t> – Caring for yourself reduces stress and strengthens your family</a:t>
            </a:r>
            <a:endParaRPr lang="en-US" sz="22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b="1" dirty="0">
                <a:latin typeface="Calibri"/>
                <a:cs typeface="Calibri"/>
              </a:rPr>
              <a:t>Being Your Best Self</a:t>
            </a:r>
            <a:r>
              <a:rPr lang="en-US" sz="2200" dirty="0">
                <a:latin typeface="Calibri"/>
                <a:cs typeface="Calibri"/>
              </a:rPr>
              <a:t> – You can’t fully support the people you love if you’re mentally and physically drained</a:t>
            </a:r>
            <a:endParaRPr lang="en-US" sz="2200" dirty="0">
              <a:latin typeface="Calibri"/>
              <a:ea typeface="Calibri"/>
              <a:cs typeface="Calibri"/>
            </a:endParaRPr>
          </a:p>
          <a:p>
            <a:r>
              <a:rPr lang="en-US" sz="2200" b="1" dirty="0">
                <a:latin typeface="Calibri"/>
                <a:ea typeface="Calibri"/>
                <a:cs typeface="Calibri"/>
              </a:rPr>
              <a:t>You're a Model</a:t>
            </a:r>
            <a:r>
              <a:rPr lang="en-US" sz="2200" dirty="0">
                <a:latin typeface="Calibri"/>
                <a:ea typeface="Calibri"/>
                <a:cs typeface="Calibri"/>
              </a:rPr>
              <a:t> – Practicing self-care shows your partner and family a healthy approach</a:t>
            </a:r>
          </a:p>
          <a:p>
            <a:r>
              <a:rPr lang="en-US" sz="2200" b="1" dirty="0">
                <a:latin typeface="Calibri"/>
                <a:cs typeface="Calibri"/>
              </a:rPr>
              <a:t>You Matter </a:t>
            </a:r>
            <a:r>
              <a:rPr lang="en-US" sz="2200" dirty="0">
                <a:latin typeface="Calibri"/>
                <a:cs typeface="Calibri"/>
              </a:rPr>
              <a:t>– Your happiness is important, and you are valuable</a:t>
            </a:r>
            <a:endParaRPr lang="en-US" sz="2200" dirty="0"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4F70E83-93EF-5709-AD5E-C2731FF363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4BF0A8-A44A-920F-9975-137E3095276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066711" y="-36891"/>
            <a:ext cx="0" cy="6960358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08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638C55-9A5C-80D0-CD23-A933FB0D0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472265-5834-12F2-0306-CA45B6771526}"/>
              </a:ext>
            </a:extLst>
          </p:cNvPr>
          <p:cNvSpPr/>
          <p:nvPr/>
        </p:nvSpPr>
        <p:spPr>
          <a:xfrm>
            <a:off x="0" y="0"/>
            <a:ext cx="1266656" cy="685238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46E4C2D-984E-6D5A-291F-576E2D82F75A}"/>
              </a:ext>
            </a:extLst>
          </p:cNvPr>
          <p:cNvSpPr txBox="1">
            <a:spLocks/>
          </p:cNvSpPr>
          <p:nvPr/>
        </p:nvSpPr>
        <p:spPr>
          <a:xfrm>
            <a:off x="1286932" y="-5619"/>
            <a:ext cx="5434334" cy="68636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ABC6A5E-ED3A-B5B8-BC95-D553CDAC24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pic>
        <p:nvPicPr>
          <p:cNvPr id="6" name="Picture 5" descr="Firefighters working on a pole&#10;&#10;AI-generated content may be incorrect.">
            <a:extLst>
              <a:ext uri="{FF2B5EF4-FFF2-40B4-BE49-F238E27FC236}">
                <a16:creationId xmlns:a16="http://schemas.microsoft.com/office/drawing/2014/main" id="{45997F99-0A40-3151-A730-37944483D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6056" y="-5619"/>
            <a:ext cx="4539442" cy="68636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9F9545-57BC-9602-2DD0-0EC74DB162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735780" y="-1832"/>
            <a:ext cx="4549845" cy="2215068"/>
          </a:xfrm>
          <a:solidFill>
            <a:schemeClr val="accent1">
              <a:lumMod val="60000"/>
              <a:lumOff val="40000"/>
              <a:alpha val="40000"/>
            </a:schemeClr>
          </a:solidFill>
          <a:effectLst>
            <a:glow>
              <a:schemeClr val="accent1">
                <a:alpha val="20000"/>
              </a:schemeClr>
            </a:glow>
          </a:effectLst>
        </p:spPr>
        <p:txBody>
          <a:bodyPr anchor="ctr">
            <a:noAutofit/>
          </a:bodyPr>
          <a:lstStyle/>
          <a:p>
            <a:pPr algn="ctr"/>
            <a:r>
              <a:rPr lang="en-US" sz="4000" b="1" dirty="0">
                <a:ea typeface="Calibri"/>
                <a:cs typeface="Calibri"/>
              </a:rPr>
              <a:t>Prioritize </a:t>
            </a:r>
            <a:br>
              <a:rPr lang="en-US" sz="4000" b="1" dirty="0">
                <a:ea typeface="Calibri"/>
                <a:cs typeface="Calibri"/>
              </a:rPr>
            </a:br>
            <a:r>
              <a:rPr lang="en-US" sz="4000" b="1" dirty="0">
                <a:ea typeface="Calibri"/>
                <a:cs typeface="Calibri"/>
              </a:rPr>
              <a:t>Your Own Health</a:t>
            </a:r>
            <a:endParaRPr lang="en-US" sz="40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FB3D5B-CC9B-6ED0-54F8-484B3F3CDA3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23243" y="-19907"/>
            <a:ext cx="0" cy="694322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E63EF4A-9129-9BCA-7F2B-CE0D974A4B79}"/>
              </a:ext>
            </a:extLst>
          </p:cNvPr>
          <p:cNvSpPr txBox="1"/>
          <p:nvPr/>
        </p:nvSpPr>
        <p:spPr>
          <a:xfrm>
            <a:off x="8772362" y="1784098"/>
            <a:ext cx="2653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Baguet Script" panose="00000500000000000000" pitchFamily="2" charset="0"/>
              </a:rPr>
              <a:t>Self-Care </a:t>
            </a:r>
            <a:r>
              <a:rPr lang="en-US" sz="2000">
                <a:latin typeface="Baguet Script" panose="00000500000000000000" pitchFamily="2" charset="0"/>
                <a:ea typeface="Calibri"/>
                <a:cs typeface="Calibri"/>
              </a:rPr>
              <a:t>Strategies</a:t>
            </a:r>
            <a:endParaRPr lang="en-US" sz="2000">
              <a:latin typeface="Baguet Script" panose="00000500000000000000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11C8F6-D9DC-3BD3-F2B4-B20BF2D1C78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721266" y="-38277"/>
            <a:ext cx="0" cy="6961590"/>
          </a:xfrm>
          <a:prstGeom prst="line">
            <a:avLst/>
          </a:prstGeom>
          <a:ln w="76200">
            <a:solidFill>
              <a:srgbClr val="93A29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1205A79-1B7A-1F6C-44D9-25633A29E0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6384539"/>
              </p:ext>
            </p:extLst>
          </p:nvPr>
        </p:nvGraphicFramePr>
        <p:xfrm>
          <a:off x="449530" y="798685"/>
          <a:ext cx="5945449" cy="5255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537778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21FFDA05-9640-4040-B33E-D46FD0443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15" name="Picture 14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139B5010-CFEF-8D9B-78D7-BC7593BB1F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49" y="-104171"/>
            <a:ext cx="12207220" cy="6973186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AAD3CD4-70E5-6612-991F-26E2DAA414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3F81C4-E557-0ACC-CFA8-3E38CFC0A8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52171" y="2185836"/>
            <a:ext cx="5887655" cy="2476454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F97663-C44B-8986-1305-C8C37A289842}"/>
              </a:ext>
            </a:extLst>
          </p:cNvPr>
          <p:cNvSpPr txBox="1"/>
          <p:nvPr/>
        </p:nvSpPr>
        <p:spPr>
          <a:xfrm>
            <a:off x="3485978" y="2412926"/>
            <a:ext cx="5220039" cy="1938992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Century Schoolbook (Headings)"/>
              </a:rPr>
              <a:t>Law Enforcement Roles and Community</a:t>
            </a:r>
          </a:p>
        </p:txBody>
      </p:sp>
    </p:spTree>
    <p:extLst>
      <p:ext uri="{BB962C8B-B14F-4D97-AF65-F5344CB8AC3E}">
        <p14:creationId xmlns:p14="http://schemas.microsoft.com/office/powerpoint/2010/main" val="30491224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10 Ways to Get Involved on Micro-Volunteering Day">
            <a:extLst>
              <a:ext uri="{FF2B5EF4-FFF2-40B4-BE49-F238E27FC236}">
                <a16:creationId xmlns:a16="http://schemas.microsoft.com/office/drawing/2014/main" id="{49D7C98F-0BB7-30E8-6803-1B091F0C9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"/>
            <a:ext cx="1220724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9" name="Rectangle 3108">
            <a:extLst>
              <a:ext uri="{FF2B5EF4-FFF2-40B4-BE49-F238E27FC236}">
                <a16:creationId xmlns:a16="http://schemas.microsoft.com/office/drawing/2014/main" id="{A0EC1E96-B1B3-4F57-B2A7-91062053B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9481" y="0"/>
            <a:ext cx="7737169" cy="68580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87A9B9-40A9-33B6-1082-D5D2B0577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008" y="338773"/>
            <a:ext cx="5401080" cy="1423851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Century Schoolbook"/>
                <a:ea typeface="Calibri"/>
                <a:cs typeface="Calibri"/>
              </a:rPr>
              <a:t>Stay Connected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76EBF-BBF8-2B35-9784-EA3A6FC3C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5935" y="2343239"/>
            <a:ext cx="6784259" cy="38924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 b="1" dirty="0">
                <a:latin typeface="Calibri"/>
                <a:ea typeface="Calibri"/>
                <a:cs typeface="Calibri"/>
              </a:rPr>
              <a:t>Spend time with people who uplift you</a:t>
            </a:r>
            <a:r>
              <a:rPr lang="en-US" sz="2300" dirty="0">
                <a:latin typeface="Calibri"/>
                <a:ea typeface="Calibri"/>
                <a:cs typeface="Calibri"/>
              </a:rPr>
              <a:t> by leaning on close friends, family, or faith-based communities</a:t>
            </a:r>
          </a:p>
          <a:p>
            <a:r>
              <a:rPr lang="en-US" sz="2300" b="1" dirty="0">
                <a:latin typeface="Calibri"/>
                <a:ea typeface="Calibri"/>
                <a:cs typeface="Calibri"/>
              </a:rPr>
              <a:t>Engage in hobbies</a:t>
            </a:r>
            <a:r>
              <a:rPr lang="en-US" sz="2300" dirty="0">
                <a:latin typeface="Calibri"/>
                <a:ea typeface="Calibri"/>
                <a:cs typeface="Calibri"/>
              </a:rPr>
              <a:t> or activities with others that bring you joy</a:t>
            </a:r>
          </a:p>
          <a:p>
            <a:r>
              <a:rPr lang="en-US" sz="2300" b="1" dirty="0">
                <a:latin typeface="Calibri"/>
                <a:ea typeface="Calibri"/>
                <a:cs typeface="Calibri"/>
              </a:rPr>
              <a:t>Join support groups for families of first responders </a:t>
            </a:r>
            <a:r>
              <a:rPr lang="en-US" sz="2300" dirty="0">
                <a:latin typeface="Calibri"/>
                <a:ea typeface="Calibri"/>
                <a:cs typeface="Calibri"/>
              </a:rPr>
              <a:t>to share experiences and utilize resources and guidance</a:t>
            </a:r>
          </a:p>
          <a:p>
            <a:r>
              <a:rPr lang="en-US" sz="2300" b="1" dirty="0">
                <a:latin typeface="Calibri"/>
                <a:ea typeface="Calibri"/>
                <a:cs typeface="Calibri"/>
              </a:rPr>
              <a:t>Don’t hesitate to ask for help </a:t>
            </a:r>
            <a:r>
              <a:rPr lang="en-US" sz="2300" dirty="0">
                <a:latin typeface="Calibri"/>
                <a:ea typeface="Calibri"/>
                <a:cs typeface="Calibri"/>
              </a:rPr>
              <a:t>when overwhelmed</a:t>
            </a:r>
          </a:p>
        </p:txBody>
      </p:sp>
      <p:sp>
        <p:nvSpPr>
          <p:cNvPr id="3111" name="Rectangle 3110">
            <a:extLst>
              <a:ext uri="{FF2B5EF4-FFF2-40B4-BE49-F238E27FC236}">
                <a16:creationId xmlns:a16="http://schemas.microsoft.com/office/drawing/2014/main" id="{CBC6B79D-2419-46F3-BFD5-312BF9483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8D2541-6DD0-737D-A5A5-4DC090D2EC17}"/>
              </a:ext>
            </a:extLst>
          </p:cNvPr>
          <p:cNvSpPr txBox="1"/>
          <p:nvPr/>
        </p:nvSpPr>
        <p:spPr>
          <a:xfrm>
            <a:off x="6495629" y="1620502"/>
            <a:ext cx="2653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Baguet Script" panose="00000500000000000000" pitchFamily="2" charset="0"/>
              </a:rPr>
              <a:t>Self-Care </a:t>
            </a:r>
            <a:r>
              <a:rPr lang="en-US" sz="2000">
                <a:latin typeface="Baguet Script" panose="00000500000000000000" pitchFamily="2" charset="0"/>
                <a:ea typeface="Calibri"/>
                <a:cs typeface="Calibri"/>
              </a:rPr>
              <a:t>Strategies</a:t>
            </a:r>
            <a:endParaRPr lang="en-US" sz="2000">
              <a:latin typeface="Baguet Script" panose="00000500000000000000" pitchFamily="2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AEE1BA5-8141-D3FB-FBE4-BA00A9A964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pic>
        <p:nvPicPr>
          <p:cNvPr id="5" name="Picture 4" descr="A black and white line&#10;&#10;AI-generated content may be incorrect.">
            <a:extLst>
              <a:ext uri="{FF2B5EF4-FFF2-40B4-BE49-F238E27FC236}">
                <a16:creationId xmlns:a16="http://schemas.microsoft.com/office/drawing/2014/main" id="{69939B01-9A8C-0C9C-2BB2-5B1FF22E8C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5629" y="-1"/>
            <a:ext cx="5711611" cy="4736702"/>
          </a:xfrm>
          <a:prstGeom prst="rect">
            <a:avLst/>
          </a:prstGeom>
        </p:spPr>
      </p:pic>
      <p:pic>
        <p:nvPicPr>
          <p:cNvPr id="13" name="Picture 12" descr="A black and white line&#10;&#10;AI-generated content may be incorrect.">
            <a:extLst>
              <a:ext uri="{FF2B5EF4-FFF2-40B4-BE49-F238E27FC236}">
                <a16:creationId xmlns:a16="http://schemas.microsoft.com/office/drawing/2014/main" id="{38B081BC-22AB-F483-02A9-35E6592E6E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2314807"/>
            <a:ext cx="6103620" cy="454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563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85BDB-8D80-D09E-5D10-FFC2249D5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Photo | Affectionate young man kissing his wife while she's ...">
            <a:extLst>
              <a:ext uri="{FF2B5EF4-FFF2-40B4-BE49-F238E27FC236}">
                <a16:creationId xmlns:a16="http://schemas.microsoft.com/office/drawing/2014/main" id="{9D683FCF-E13B-BACD-4F0C-76DA290F1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74892" y="0"/>
            <a:ext cx="6271320" cy="24046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ealthy For Good | American Stroke Association">
            <a:extLst>
              <a:ext uri="{FF2B5EF4-FFF2-40B4-BE49-F238E27FC236}">
                <a16:creationId xmlns:a16="http://schemas.microsoft.com/office/drawing/2014/main" id="{1C9691B5-30EF-CB03-CBBA-0F2903A78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74892" y="1802675"/>
            <a:ext cx="630386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934413-B688-FB72-0EE0-21D7965474B0}"/>
              </a:ext>
            </a:extLst>
          </p:cNvPr>
          <p:cNvSpPr/>
          <p:nvPr/>
        </p:nvSpPr>
        <p:spPr>
          <a:xfrm>
            <a:off x="-23486" y="-101600"/>
            <a:ext cx="5000904" cy="69600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7C80E1A-7FE7-EAAD-FC25-82B9A06F5C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D202BF-BE22-3635-D377-8459E180516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78752" y="-51795"/>
            <a:ext cx="0" cy="6961590"/>
          </a:xfrm>
          <a:prstGeom prst="line">
            <a:avLst/>
          </a:prstGeom>
          <a:ln w="76200">
            <a:solidFill>
              <a:srgbClr val="93A29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2E17A1-0D41-A84F-2171-A1617CF1AA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98720" y="1797984"/>
            <a:ext cx="6937829" cy="3798635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8D7915-A4D8-E2DF-4B39-4B7733B6D6A0}"/>
              </a:ext>
            </a:extLst>
          </p:cNvPr>
          <p:cNvSpPr txBox="1"/>
          <p:nvPr/>
        </p:nvSpPr>
        <p:spPr>
          <a:xfrm>
            <a:off x="2424738" y="2526788"/>
            <a:ext cx="5297800" cy="2341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Household responsibilities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Communication &amp; support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Work-life balance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Family &amp; relationship tasks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9F7918A-1721-B5C3-3E53-E15005F83D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06334" y="394465"/>
            <a:ext cx="5640976" cy="236437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DDCD2C-86F9-9A9C-EE7D-3AA37B5C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351" y="565403"/>
            <a:ext cx="5114110" cy="1325562"/>
          </a:xfrm>
        </p:spPr>
        <p:txBody>
          <a:bodyPr/>
          <a:lstStyle/>
          <a:p>
            <a:pPr algn="ctr"/>
            <a:r>
              <a:rPr lang="en-US" b="1">
                <a:ea typeface="+mj-lt"/>
                <a:cs typeface="+mj-lt"/>
              </a:rPr>
              <a:t>Share the Load</a:t>
            </a:r>
            <a:endParaRPr lang="en-US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4026DC-9AEE-F493-F712-8A6589DF402B}"/>
              </a:ext>
            </a:extLst>
          </p:cNvPr>
          <p:cNvSpPr txBox="1"/>
          <p:nvPr/>
        </p:nvSpPr>
        <p:spPr>
          <a:xfrm>
            <a:off x="7982945" y="1811292"/>
            <a:ext cx="2653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Baguet Script" panose="00000500000000000000" pitchFamily="2" charset="0"/>
              </a:rPr>
              <a:t>Self-Care </a:t>
            </a:r>
            <a:r>
              <a:rPr lang="en-US" sz="2000">
                <a:latin typeface="Baguet Script" panose="00000500000000000000" pitchFamily="2" charset="0"/>
                <a:ea typeface="Calibri"/>
                <a:cs typeface="Calibri"/>
              </a:rPr>
              <a:t>Strategies</a:t>
            </a:r>
            <a:endParaRPr lang="en-US" sz="2000">
              <a:latin typeface="Baguet Script" panose="00000500000000000000" pitchFamily="2" charset="0"/>
            </a:endParaRPr>
          </a:p>
        </p:txBody>
      </p:sp>
      <p:pic>
        <p:nvPicPr>
          <p:cNvPr id="3" name="Picture 2" descr="A line of a curved line&#10;&#10;AI-generated content may be incorrect.">
            <a:extLst>
              <a:ext uri="{FF2B5EF4-FFF2-40B4-BE49-F238E27FC236}">
                <a16:creationId xmlns:a16="http://schemas.microsoft.com/office/drawing/2014/main" id="{EB76EE18-D041-D601-85EC-71B03E519B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467011">
            <a:off x="-1811899" y="1619527"/>
            <a:ext cx="7342679" cy="363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288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58EC8D-68D1-4138-B719-BE00C78AD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129284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4579E4-5B5F-42C9-B08F-A904C81B1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-2811"/>
            <a:ext cx="2556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6AF7A1-A220-DCDB-22ED-0A0A052C5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596737" y="2319501"/>
            <a:ext cx="5750292" cy="1955108"/>
          </a:xfrm>
        </p:spPr>
        <p:txBody>
          <a:bodyPr anchor="b"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Main Take 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7913-8691-9282-3A84-FDEC01557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789" y="1012916"/>
            <a:ext cx="7244083" cy="4568277"/>
          </a:xfrm>
          <a:noFill/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500" dirty="0"/>
              <a:t>First responders face unique stressors that need thoughtful support</a:t>
            </a:r>
          </a:p>
          <a:p>
            <a:pPr>
              <a:lnSpc>
                <a:spcPct val="100000"/>
              </a:lnSpc>
            </a:pPr>
            <a:r>
              <a:rPr lang="en-US" sz="2500" dirty="0"/>
              <a:t>Recognizing signs of stress helps prevent burnout and builds trust</a:t>
            </a:r>
          </a:p>
          <a:p>
            <a:pPr>
              <a:lnSpc>
                <a:spcPct val="100000"/>
              </a:lnSpc>
            </a:pPr>
            <a:r>
              <a:rPr lang="en-US" sz="2500" dirty="0"/>
              <a:t>Empathy and open communication strengthen your relationship</a:t>
            </a:r>
          </a:p>
          <a:p>
            <a:pPr>
              <a:lnSpc>
                <a:spcPct val="100000"/>
              </a:lnSpc>
            </a:pPr>
            <a:r>
              <a:rPr lang="en-US" sz="2500" dirty="0"/>
              <a:t>Trauma can affect both you and your partner</a:t>
            </a:r>
          </a:p>
          <a:p>
            <a:pPr>
              <a:lnSpc>
                <a:spcPct val="100000"/>
              </a:lnSpc>
            </a:pPr>
            <a:r>
              <a:rPr lang="en-US" sz="2500" dirty="0"/>
              <a:t>Prioritize your self-care—it's essential for a resilient family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77F2745-8D0E-5D06-134B-8BBB361260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91DE59-80AD-5000-B3CE-472A59C9216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556822" y="-100011"/>
            <a:ext cx="0" cy="701797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990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EFD594-D7FE-B042-83D2-76DA911860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811" y="585190"/>
            <a:ext cx="9929575" cy="1772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F333B4-02FE-4436-1ED7-FBF97CC5A1A9}"/>
              </a:ext>
            </a:extLst>
          </p:cNvPr>
          <p:cNvSpPr txBox="1"/>
          <p:nvPr/>
        </p:nvSpPr>
        <p:spPr>
          <a:xfrm>
            <a:off x="1673587" y="5564924"/>
            <a:ext cx="8032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+mj-lt"/>
              </a:rPr>
              <a:t>(407) 823-1657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36D1D46-CDE9-E854-49E4-F44AD82FBF34}"/>
              </a:ext>
            </a:extLst>
          </p:cNvPr>
          <p:cNvSpPr txBox="1">
            <a:spLocks/>
          </p:cNvSpPr>
          <p:nvPr/>
        </p:nvSpPr>
        <p:spPr>
          <a:xfrm>
            <a:off x="1198345" y="2398264"/>
            <a:ext cx="9300882" cy="3271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82880" marR="0" lvl="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/>
              <a:buChar char="•"/>
              <a:defRPr sz="1867" b="0" i="0" u="none" strike="noStrike" kern="1200" cap="none" spc="10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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31520" marR="0" lvl="2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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05840" marR="0" lvl="3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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80160" marR="0" lvl="4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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600000" marR="0" lvl="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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900000" marR="0" lvl="6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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200000" marR="0" lvl="7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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500000" marR="0" lvl="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"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6997" indent="0">
              <a:buFont typeface="Arial"/>
              <a:buNone/>
            </a:pPr>
            <a:r>
              <a:rPr lang="en-US" sz="2500" b="1" dirty="0">
                <a:solidFill>
                  <a:srgbClr val="10101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UCF RESTORES </a:t>
            </a:r>
            <a:r>
              <a:rPr lang="en-US" sz="2500" dirty="0">
                <a:solidFill>
                  <a:srgbClr val="10101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offers a single session consultation option to help first responders develop crucial tools and a personalized plan for managing stress in this time of heightened demand. </a:t>
            </a:r>
          </a:p>
          <a:p>
            <a:pPr marL="126997" indent="0">
              <a:buFont typeface="Arial"/>
              <a:buNone/>
            </a:pPr>
            <a:endParaRPr lang="en-US" sz="2500" dirty="0">
              <a:solidFill>
                <a:srgbClr val="10101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6997" indent="0">
              <a:buFont typeface="Arial"/>
              <a:buNone/>
            </a:pPr>
            <a:r>
              <a:rPr lang="en-US" sz="2500" dirty="0">
                <a:solidFill>
                  <a:srgbClr val="10101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a 60-minute confidential one-on-one session with one of RESTORES’ first responder competent mental health clinicians, offered at </a:t>
            </a:r>
            <a:r>
              <a:rPr lang="en-US" sz="2500" u="sng" dirty="0">
                <a:solidFill>
                  <a:srgbClr val="10101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cost</a:t>
            </a:r>
            <a:r>
              <a:rPr lang="en-US" sz="2500" dirty="0">
                <a:solidFill>
                  <a:srgbClr val="10101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Virtual appointments are available Monday through Friday, 9 a.m. to 5 p.m.</a:t>
            </a:r>
          </a:p>
          <a:p>
            <a:pPr marL="126997" indent="0">
              <a:buFont typeface="Arial"/>
              <a:buNone/>
            </a:pPr>
            <a:endParaRPr lang="en-US" sz="2667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6997" indent="0">
              <a:buFont typeface="Arial"/>
              <a:buNone/>
            </a:pPr>
            <a:endParaRPr lang="en-US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6997" indent="0">
              <a:buFont typeface="Arial"/>
              <a:buNone/>
            </a:pPr>
            <a:endParaRPr lang="en-US" sz="26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11A99C5-9E22-3E39-EE1B-8FFAD9F345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5EBEC4-8BC3-C493-9947-6374D70EE93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92842" y="-28576"/>
            <a:ext cx="0" cy="690367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4157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white line&#10;&#10;AI-generated content may be incorrect.">
            <a:extLst>
              <a:ext uri="{FF2B5EF4-FFF2-40B4-BE49-F238E27FC236}">
                <a16:creationId xmlns:a16="http://schemas.microsoft.com/office/drawing/2014/main" id="{B5851E10-EF74-7B44-A48D-59A7855017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 rot="16200000">
            <a:off x="-1013829" y="1013826"/>
            <a:ext cx="5960531" cy="3932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36DCF6-6E2B-41AD-673D-3EAD3F742B31}"/>
              </a:ext>
            </a:extLst>
          </p:cNvPr>
          <p:cNvSpPr txBox="1"/>
          <p:nvPr/>
        </p:nvSpPr>
        <p:spPr>
          <a:xfrm>
            <a:off x="899157" y="1063870"/>
            <a:ext cx="6116633" cy="3405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80990" indent="-380990">
              <a:buClr>
                <a:schemeClr val="bg1"/>
              </a:buClr>
              <a:buChar char="•"/>
            </a:pPr>
            <a:endParaRPr lang="en-US" sz="2133" b="1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/>
            </a:endParaRPr>
          </a:p>
          <a:p>
            <a:pPr marL="800100" lvl="3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Trauma Management Therapy</a:t>
            </a:r>
            <a:r>
              <a:rPr lang="en-US" sz="2400" dirty="0">
                <a:latin typeface="Calibri" panose="020F0502020204030204" pitchFamily="34" charset="0"/>
                <a:cs typeface="Calibri"/>
              </a:rPr>
              <a:t> (TMT)</a:t>
            </a:r>
          </a:p>
          <a:p>
            <a:pPr marL="800100" lvl="1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/>
              </a:rPr>
              <a:t>TMT Intensive Outpatient Program</a:t>
            </a:r>
          </a:p>
          <a:p>
            <a:pPr marL="800100" lvl="1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Single Session Consultation Program </a:t>
            </a:r>
          </a:p>
          <a:p>
            <a:pPr marL="800100" lvl="1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/>
              </a:rPr>
              <a:t>Virtual Reality Treatment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ea typeface="Calibri"/>
            </a:endParaRPr>
          </a:p>
          <a:p>
            <a:pPr>
              <a:buClr>
                <a:schemeClr val="tx2"/>
              </a:buClr>
            </a:pPr>
            <a:endParaRPr lang="en-US" sz="2400" dirty="0">
              <a:solidFill>
                <a:srgbClr val="0563C1"/>
              </a:solidFill>
              <a:latin typeface="Calibri" panose="020F0502020204030204" pitchFamily="34" charset="0"/>
            </a:endParaRPr>
          </a:p>
          <a:p>
            <a:pPr>
              <a:buClr>
                <a:schemeClr val="bg1"/>
              </a:buClr>
            </a:pPr>
            <a:endParaRPr lang="en-US" sz="2400" u="sng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8CB71F-F141-05FC-C124-76DDAC176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39074C0-4EF5-30B9-2E5F-745EDCE6AB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317" y="3644008"/>
            <a:ext cx="2578580" cy="25785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97C049-8E39-6936-E0DC-A1EA1F83F43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92821" y="4353622"/>
            <a:ext cx="2406358" cy="1323439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Calibri" panose="020F0502020204030204" pitchFamily="34" charset="0"/>
              </a:rPr>
              <a:t>Scan to access the UCF RESTORES website for more information!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8ABE000-49F7-60D2-7B27-3C13128F6F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pic>
        <p:nvPicPr>
          <p:cNvPr id="10" name="Picture 9" descr="A black and yellow logo with Kennesaw State University in the background&#10;&#10;AI-generated content may be incorrect.">
            <a:extLst>
              <a:ext uri="{FF2B5EF4-FFF2-40B4-BE49-F238E27FC236}">
                <a16:creationId xmlns:a16="http://schemas.microsoft.com/office/drawing/2014/main" id="{1015986E-89B0-BBAE-9C2A-75FBD9CE0B1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0576" y="142588"/>
            <a:ext cx="3932875" cy="41962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EB1873-D923-669A-5CC4-2BD56820B7C5}"/>
              </a:ext>
            </a:extLst>
          </p:cNvPr>
          <p:cNvCxnSpPr>
            <a:cxnSpLocks/>
          </p:cNvCxnSpPr>
          <p:nvPr/>
        </p:nvCxnSpPr>
        <p:spPr>
          <a:xfrm>
            <a:off x="11292842" y="-28576"/>
            <a:ext cx="0" cy="690367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8724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7CD0DA-9275-08DB-061F-68D2F9DE0D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92842" y="-28576"/>
            <a:ext cx="0" cy="690367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Content Placeholder 3" descr="A yellow circle with two firemen in the middle&#10;&#10;AI-generated content may be incorrect.">
            <a:extLst>
              <a:ext uri="{FF2B5EF4-FFF2-40B4-BE49-F238E27FC236}">
                <a16:creationId xmlns:a16="http://schemas.microsoft.com/office/drawing/2014/main" id="{66982D62-64EB-ED40-CE4E-A90E592551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04" y="329051"/>
            <a:ext cx="3714759" cy="457200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03E0A64-1E36-362F-BAD4-9E598B5C4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0" y="542563"/>
            <a:ext cx="5521094" cy="55444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>
                <a:latin typeface="+mj-lt"/>
              </a:rPr>
              <a:t>What 2</a:t>
            </a:r>
            <a:r>
              <a:rPr lang="en-US" sz="2400" b="1" baseline="30000">
                <a:latin typeface="+mj-lt"/>
              </a:rPr>
              <a:t>nd</a:t>
            </a:r>
            <a:r>
              <a:rPr lang="en-US" sz="2400" b="1">
                <a:latin typeface="+mj-lt"/>
              </a:rPr>
              <a:t> Alarm Offers: 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Peer Support Teams</a:t>
            </a:r>
            <a:endParaRPr lang="en-US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/>
                <a:ea typeface="Calibri"/>
                <a:cs typeface="Calibri"/>
              </a:rPr>
              <a:t>K-9 Programs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Agency-wide Education and Awareness Initiatives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Outpatient Counseling Services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Inpatient/Residential Services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Resources for Retirees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Critical Incident Outreach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Resources for Leadership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Chaplaincy Programs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Resources for Clinicians</a:t>
            </a:r>
            <a:endParaRPr lang="en-US" sz="1600" dirty="0">
              <a:latin typeface="Calibri"/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8AD368-0158-AE77-9781-CAB4E0036FA4}"/>
              </a:ext>
            </a:extLst>
          </p:cNvPr>
          <p:cNvSpPr txBox="1"/>
          <p:nvPr/>
        </p:nvSpPr>
        <p:spPr>
          <a:xfrm>
            <a:off x="863189" y="4923464"/>
            <a:ext cx="276538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For Support Call: 850-480-9314 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1A8F067-5B92-5984-E088-2AEC33800D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161BD1-E705-43BE-BCE0-9755766F63C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541983" y="-102358"/>
            <a:ext cx="0" cy="6960358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Picture 1" descr="A qr code with a picture of a person playing guitar&#10;&#10;AI-generated content may be incorrect.">
            <a:extLst>
              <a:ext uri="{FF2B5EF4-FFF2-40B4-BE49-F238E27FC236}">
                <a16:creationId xmlns:a16="http://schemas.microsoft.com/office/drawing/2014/main" id="{8B8E171C-15E9-6D35-65D7-FDA46414A8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9434" y="2743200"/>
            <a:ext cx="2753528" cy="34850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D50B0A-9D68-37F4-A02A-BBBAA29B1B64}"/>
              </a:ext>
            </a:extLst>
          </p:cNvPr>
          <p:cNvSpPr txBox="1"/>
          <p:nvPr/>
        </p:nvSpPr>
        <p:spPr>
          <a:xfrm>
            <a:off x="8114966" y="6205486"/>
            <a:ext cx="32224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>
                <a:latin typeface="Baguet Script" panose="00000500000000000000" pitchFamily="2" charset="0"/>
              </a:rPr>
              <a:t>to download our app!</a:t>
            </a:r>
          </a:p>
        </p:txBody>
      </p:sp>
    </p:spTree>
    <p:extLst>
      <p:ext uri="{BB962C8B-B14F-4D97-AF65-F5344CB8AC3E}">
        <p14:creationId xmlns:p14="http://schemas.microsoft.com/office/powerpoint/2010/main" val="11810614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51CCB-9D98-B169-4BC4-4A32D377C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2468" y="942549"/>
            <a:ext cx="4872380" cy="1646125"/>
          </a:xfrm>
        </p:spPr>
        <p:txBody>
          <a:bodyPr>
            <a:normAutofit/>
          </a:bodyPr>
          <a:lstStyle/>
          <a:p>
            <a:pPr marL="274320" lvl="1" indent="0" algn="ctr">
              <a:buClr>
                <a:schemeClr val="tx2"/>
              </a:buClr>
              <a:buNone/>
            </a:pPr>
            <a:r>
              <a:rPr lang="en-US" sz="2400" b="1" dirty="0">
                <a:solidFill>
                  <a:schemeClr val="tx1"/>
                </a:solidFill>
              </a:rPr>
              <a:t>Find a peer support provider, mental health clinician, or a chaplain who understands the </a:t>
            </a:r>
            <a:r>
              <a:rPr lang="en-US" sz="2400" b="1" dirty="0">
                <a:solidFill>
                  <a:srgbClr val="10101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first responder community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A collage of several people in uniform&#10;&#10;Description automatically generated">
            <a:extLst>
              <a:ext uri="{FF2B5EF4-FFF2-40B4-BE49-F238E27FC236}">
                <a16:creationId xmlns:a16="http://schemas.microsoft.com/office/drawing/2014/main" id="{0B630F62-1806-1ABC-7288-919E68805A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13" y="299720"/>
            <a:ext cx="6096000" cy="6258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4A9A04-C218-1ECF-E4AF-280F3D1A2478}"/>
              </a:ext>
            </a:extLst>
          </p:cNvPr>
          <p:cNvSpPr txBox="1"/>
          <p:nvPr/>
        </p:nvSpPr>
        <p:spPr>
          <a:xfrm>
            <a:off x="2458818" y="3644566"/>
            <a:ext cx="212170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>
                <a:solidFill>
                  <a:srgbClr val="FFFFFF"/>
                </a:solidFill>
                <a:latin typeface="+mj-lt"/>
              </a:rPr>
              <a:t>Redline Rescue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35F22-4843-A842-8235-F2E68CD2CEC8}"/>
              </a:ext>
            </a:extLst>
          </p:cNvPr>
          <p:cNvSpPr txBox="1"/>
          <p:nvPr/>
        </p:nvSpPr>
        <p:spPr>
          <a:xfrm>
            <a:off x="107068" y="2053678"/>
            <a:ext cx="2184933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tx2"/>
              </a:buClr>
            </a:pPr>
            <a:r>
              <a:rPr lang="en-US" sz="1900" b="1">
                <a:solidFill>
                  <a:srgbClr val="FFFFFF"/>
                </a:solidFill>
                <a:latin typeface="+mj-lt"/>
              </a:rPr>
              <a:t>Blueline Rescue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F562DD-91E9-9982-853C-EE411DAC75AD}"/>
              </a:ext>
            </a:extLst>
          </p:cNvPr>
          <p:cNvSpPr txBox="1"/>
          <p:nvPr/>
        </p:nvSpPr>
        <p:spPr>
          <a:xfrm>
            <a:off x="4080780" y="1024085"/>
            <a:ext cx="225260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US" sz="1900" b="1">
                <a:solidFill>
                  <a:srgbClr val="FFFFFF"/>
                </a:solidFill>
                <a:latin typeface="+mj-lt"/>
              </a:rPr>
              <a:t>Goldline Rescue</a:t>
            </a:r>
            <a:endParaRPr lang="en-US" sz="190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5" name="Picture 1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41991C3-7D72-A79B-A7FB-DF600C942D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5810" y="2768771"/>
            <a:ext cx="2844156" cy="2844156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521AD94-934B-E473-FFB9-FCB373D127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247D7C42-D137-0D60-22BE-976675E07F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34115" y="4462818"/>
            <a:ext cx="2340352" cy="2238888"/>
          </a:xfrm>
          <a:prstGeom prst="flowChartConnector">
            <a:avLst/>
          </a:prstGeom>
          <a:ln w="762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755B14-4563-5810-9F49-C72F696C79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588139" y="5310403"/>
            <a:ext cx="2029820" cy="605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latin typeface="Calibri" panose="020F0502020204030204" pitchFamily="34" charset="0"/>
                <a:cs typeface="Calibri" panose="020F0502020204030204" pitchFamily="34" charset="0"/>
              </a:rPr>
              <a:t>Crisis &amp; Suicide Hotline:</a:t>
            </a:r>
            <a:r>
              <a:rPr lang="en-US" sz="2200" b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988</a:t>
            </a:r>
            <a:endParaRPr lang="en-US" sz="2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2623DD-AF55-F5B3-6D68-CA2E1D4645B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292842" y="-28576"/>
            <a:ext cx="0" cy="690367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6406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00A9A80-E8FE-48ED-A56B-95801B221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5544B9-05BC-4819-A434-90EE49FAF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BDD667-C7D9-38B7-9D2B-165D11FD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775" y="-612648"/>
            <a:ext cx="6323519" cy="4041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7200" b="1"/>
              <a:t>Questions?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DE213B-0A4F-4E9E-9153-8B0C2D046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00651" y="0"/>
            <a:ext cx="542103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0F80B31-D942-4321-A7CC-3FF24C30A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6837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EBEFA3E-2E98-9255-B8F7-F9B9AE1338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pic>
        <p:nvPicPr>
          <p:cNvPr id="6" name="Picture 5" descr="A black and white line&#10;&#10;AI-generated content may be incorrect.">
            <a:extLst>
              <a:ext uri="{FF2B5EF4-FFF2-40B4-BE49-F238E27FC236}">
                <a16:creationId xmlns:a16="http://schemas.microsoft.com/office/drawing/2014/main" id="{1137C86A-62CF-6D1D-C176-8B782FDBF1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3980" y="0"/>
            <a:ext cx="6663260" cy="4663130"/>
          </a:xfrm>
          <a:prstGeom prst="rect">
            <a:avLst/>
          </a:prstGeom>
        </p:spPr>
      </p:pic>
      <p:pic>
        <p:nvPicPr>
          <p:cNvPr id="10" name="Picture 9" descr="A black and white line&#10;&#10;AI-generated content may be incorrect.">
            <a:extLst>
              <a:ext uri="{FF2B5EF4-FFF2-40B4-BE49-F238E27FC236}">
                <a16:creationId xmlns:a16="http://schemas.microsoft.com/office/drawing/2014/main" id="{69E16729-5B44-CB2C-802B-859E4539A2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00879" y="2331565"/>
            <a:ext cx="6663260" cy="466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065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F965178-54E8-95AA-1E02-80B1194962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2BE597-190A-79F7-1D5C-EBEB3F9D8D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7200" y="4330700"/>
            <a:ext cx="10835640" cy="25273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Second Alarm Project">
            <a:extLst>
              <a:ext uri="{FF2B5EF4-FFF2-40B4-BE49-F238E27FC236}">
                <a16:creationId xmlns:a16="http://schemas.microsoft.com/office/drawing/2014/main" id="{29008D55-F4D1-83EA-6CE0-951EA07B75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1248" y="4701709"/>
            <a:ext cx="5079551" cy="177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069B682-0FDA-2B99-5AD0-9FF7899446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411DD93-8390-B7AD-33E0-CA5D500A3A79}"/>
              </a:ext>
            </a:extLst>
          </p:cNvPr>
          <p:cNvSpPr txBox="1">
            <a:spLocks/>
          </p:cNvSpPr>
          <p:nvPr/>
        </p:nvSpPr>
        <p:spPr>
          <a:xfrm>
            <a:off x="1638816" y="1258025"/>
            <a:ext cx="6323519" cy="13210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Thank you!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532D19C-577C-8897-5AE4-76120BDBF99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314325" y="4330700"/>
            <a:ext cx="1097851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3965941-7A24-9200-07EC-10C08326C6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8587" y="3957638"/>
            <a:ext cx="314325" cy="665083"/>
          </a:xfrm>
          <a:prstGeom prst="rect">
            <a:avLst/>
          </a:prstGeom>
          <a:solidFill>
            <a:srgbClr val="303030"/>
          </a:solidFill>
          <a:ln>
            <a:solidFill>
              <a:srgbClr val="3030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UCF RESTORES Offers Scholarships for Online Clinician Training Program ...">
            <a:extLst>
              <a:ext uri="{FF2B5EF4-FFF2-40B4-BE49-F238E27FC236}">
                <a16:creationId xmlns:a16="http://schemas.microsoft.com/office/drawing/2014/main" id="{456723C4-31C9-F2F9-3376-7C64459F12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3309" y="2136064"/>
            <a:ext cx="3701139" cy="395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935439-0F4C-5A9E-0C79-4245B72B9333}"/>
              </a:ext>
            </a:extLst>
          </p:cNvPr>
          <p:cNvSpPr txBox="1"/>
          <p:nvPr/>
        </p:nvSpPr>
        <p:spPr>
          <a:xfrm>
            <a:off x="1948155" y="2447111"/>
            <a:ext cx="6945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Call for support: 407-823-3910</a:t>
            </a:r>
          </a:p>
        </p:txBody>
      </p:sp>
    </p:spTree>
    <p:extLst>
      <p:ext uri="{BB962C8B-B14F-4D97-AF65-F5344CB8AC3E}">
        <p14:creationId xmlns:p14="http://schemas.microsoft.com/office/powerpoint/2010/main" val="9875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4A1DC82-8EE9-82DC-6258-2DF7201FAD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430" y="4247912"/>
            <a:ext cx="486880" cy="26100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7AA1FE-9CCB-7B87-C2B8-7EAC85709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126" y="397876"/>
            <a:ext cx="3512464" cy="1820443"/>
          </a:xfrm>
        </p:spPr>
        <p:txBody>
          <a:bodyPr>
            <a:no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law enforcement professionals do all day?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D1FC30E-DCEC-2A61-4DBE-191788F8F7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845254-9DA2-3150-1CC6-A3C76B5CFE87}"/>
              </a:ext>
            </a:extLst>
          </p:cNvPr>
          <p:cNvSpPr txBox="1"/>
          <p:nvPr/>
        </p:nvSpPr>
        <p:spPr>
          <a:xfrm>
            <a:off x="5344820" y="184714"/>
            <a:ext cx="5607584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/>
                <a:ea typeface="Calibri"/>
                <a:cs typeface="Calibri"/>
              </a:rPr>
              <a:t>Respond to dispatched calls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/>
                <a:ea typeface="Calibri"/>
                <a:cs typeface="Calibri"/>
              </a:rPr>
              <a:t>Vehicle accidents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/>
                <a:ea typeface="Calibri"/>
                <a:cs typeface="Calibri"/>
              </a:rPr>
              <a:t>Domestic incidents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/>
                <a:ea typeface="Calibri"/>
                <a:cs typeface="Calibri"/>
              </a:rPr>
              <a:t>Crimes against persons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/>
                <a:ea typeface="Calibri"/>
                <a:cs typeface="Calibri"/>
              </a:rPr>
              <a:t>Wellness checks and missing persons</a:t>
            </a:r>
            <a:endParaRPr lang="en-US" sz="20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/>
                <a:ea typeface="Calibri"/>
                <a:cs typeface="Calibri"/>
              </a:rPr>
              <a:t>Property and narcotics crimes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/>
                <a:ea typeface="Calibri"/>
                <a:cs typeface="Calibri"/>
              </a:rPr>
              <a:t>Verbal/physical disturbances</a:t>
            </a:r>
            <a:endParaRPr lang="en-US" b="1" dirty="0">
              <a:latin typeface="Calibri"/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EFEB6B-8EF5-41EA-9391-37FB95DB1DF2}"/>
              </a:ext>
            </a:extLst>
          </p:cNvPr>
          <p:cNvSpPr txBox="1"/>
          <p:nvPr/>
        </p:nvSpPr>
        <p:spPr>
          <a:xfrm>
            <a:off x="1264126" y="2365912"/>
            <a:ext cx="8161388" cy="193899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</a:rPr>
              <a:t>Maintain vehicles and weapons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</a:rPr>
              <a:t>Inspections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</a:rPr>
              <a:t>report writing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</a:rPr>
              <a:t>Self-initiated calls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</a:rPr>
              <a:t>Assist with natural disasters</a:t>
            </a:r>
          </a:p>
          <a:p>
            <a:endParaRPr lang="en-US" sz="20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</a:rPr>
              <a:t>Required training and education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</a:rPr>
              <a:t>Defensive tactics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</a:rPr>
              <a:t>Range qualifications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</a:rPr>
              <a:t>Emergency vehicle operations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</a:rPr>
              <a:t>Policy updates</a:t>
            </a:r>
          </a:p>
        </p:txBody>
      </p:sp>
      <p:pic>
        <p:nvPicPr>
          <p:cNvPr id="9" name="Picture 8" descr="A group of police officers standing in front of a sunset&#10;&#10;AI-generated content may be incorrect.">
            <a:extLst>
              <a:ext uri="{FF2B5EF4-FFF2-40B4-BE49-F238E27FC236}">
                <a16:creationId xmlns:a16="http://schemas.microsoft.com/office/drawing/2014/main" id="{F803352A-2C80-36FB-CF6D-73F3D108B3B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rcRect l="272" t="34248" r="-272" b="14812"/>
          <a:stretch/>
        </p:blipFill>
        <p:spPr>
          <a:xfrm>
            <a:off x="502171" y="4230859"/>
            <a:ext cx="10828818" cy="26382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F17054-A6A4-82B3-0BF5-7A369CF7C9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430" y="-11430"/>
            <a:ext cx="464023" cy="4230859"/>
          </a:xfrm>
          <a:prstGeom prst="rect">
            <a:avLst/>
          </a:prstGeom>
          <a:solidFill>
            <a:srgbClr val="6B7D7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D5FABEBE-9A3B-931C-9464-6EC4C9E76A6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464023" y="-11430"/>
            <a:ext cx="11427" cy="687224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A727502-0D81-A3D2-9E95-91EC0D24CD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19428"/>
            <a:ext cx="11306487" cy="7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8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94DC1-714F-CED7-BA41-9E8D6832F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7BAC5F-3AFD-2E65-4BB3-5F8F7004E2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450834" y="1"/>
            <a:ext cx="895954" cy="6857999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3E8727D-AB70-E51F-427E-33ADE87643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2958116"/>
              </p:ext>
            </p:extLst>
          </p:nvPr>
        </p:nvGraphicFramePr>
        <p:xfrm>
          <a:off x="149465" y="219076"/>
          <a:ext cx="10982387" cy="6638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A641E81-664A-61F4-537E-217BBD3F6BD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pic>
        <p:nvPicPr>
          <p:cNvPr id="10" name="Picture 9" descr="A group of police officers standing in front of a building&#10;&#10;AI-generated content may be incorrect.">
            <a:extLst>
              <a:ext uri="{FF2B5EF4-FFF2-40B4-BE49-F238E27FC236}">
                <a16:creationId xmlns:a16="http://schemas.microsoft.com/office/drawing/2014/main" id="{B9CD97B6-D91D-A629-771C-7DE9202404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38" y="0"/>
            <a:ext cx="10394670" cy="686935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92FE00-998E-C458-E35D-71653BDC1E2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0450834" y="0"/>
            <a:ext cx="0" cy="6858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3C57C03-84A9-954B-B352-56AE6A362B13}"/>
              </a:ext>
            </a:extLst>
          </p:cNvPr>
          <p:cNvSpPr txBox="1"/>
          <p:nvPr/>
        </p:nvSpPr>
        <p:spPr>
          <a:xfrm>
            <a:off x="781777" y="1800854"/>
            <a:ext cx="8988040" cy="4893647"/>
          </a:xfrm>
          <a:prstGeom prst="rect">
            <a:avLst/>
          </a:prstGeom>
          <a:solidFill>
            <a:srgbClr val="D8D8D8">
              <a:alpha val="6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Calibri" panose="020F0502020204030204" pitchFamily="34" charset="0"/>
              </a:rPr>
              <a:t>Sheriff (elected position)</a:t>
            </a:r>
          </a:p>
          <a:p>
            <a:r>
              <a:rPr lang="en-US" sz="2600" b="1" dirty="0">
                <a:latin typeface="Calibri" panose="020F0502020204030204" pitchFamily="34" charset="0"/>
              </a:rPr>
              <a:t>	Undersheriff</a:t>
            </a:r>
          </a:p>
          <a:p>
            <a:r>
              <a:rPr lang="en-US" sz="2600" b="1" dirty="0">
                <a:latin typeface="Calibri" panose="020F0502020204030204" pitchFamily="34" charset="0"/>
              </a:rPr>
              <a:t>		Bureau Chief Commander / Bureau Commander</a:t>
            </a:r>
          </a:p>
          <a:p>
            <a:r>
              <a:rPr lang="en-US" sz="2600" b="1" dirty="0">
                <a:latin typeface="Calibri" panose="020F0502020204030204" pitchFamily="34" charset="0"/>
              </a:rPr>
              <a:t>			Major (Division Commander)</a:t>
            </a:r>
          </a:p>
          <a:p>
            <a:r>
              <a:rPr lang="en-US" sz="2600" b="1" dirty="0">
                <a:latin typeface="Calibri" panose="020F0502020204030204" pitchFamily="34" charset="0"/>
              </a:rPr>
              <a:t>				Captain (Section / Sector Commander)</a:t>
            </a:r>
          </a:p>
          <a:p>
            <a:r>
              <a:rPr lang="en-US" sz="2600" b="1" dirty="0">
                <a:latin typeface="Calibri" panose="020F0502020204030204" pitchFamily="34" charset="0"/>
              </a:rPr>
              <a:t>					Lieutenant</a:t>
            </a:r>
          </a:p>
          <a:p>
            <a:r>
              <a:rPr lang="en-US" sz="2600" b="1" dirty="0">
                <a:latin typeface="Calibri" panose="020F0502020204030204" pitchFamily="34" charset="0"/>
              </a:rPr>
              <a:t>						Sergeant</a:t>
            </a:r>
          </a:p>
          <a:p>
            <a:r>
              <a:rPr lang="en-US" sz="2600" b="1" dirty="0">
                <a:latin typeface="Calibri" panose="020F0502020204030204" pitchFamily="34" charset="0"/>
              </a:rPr>
              <a:t>							Corporal</a:t>
            </a:r>
          </a:p>
          <a:p>
            <a:r>
              <a:rPr lang="en-US" sz="2600" b="1" dirty="0">
                <a:latin typeface="Calibri" panose="020F0502020204030204" pitchFamily="34" charset="0"/>
              </a:rPr>
              <a:t>								Deputy</a:t>
            </a:r>
          </a:p>
          <a:p>
            <a:r>
              <a:rPr lang="en-US" sz="2600" b="1" dirty="0">
                <a:latin typeface="Calibri" panose="020F0502020204030204" pitchFamily="34" charset="0"/>
              </a:rPr>
              <a:t>								Deputy First Class / Master Deputy</a:t>
            </a:r>
          </a:p>
          <a:p>
            <a:r>
              <a:rPr lang="en-US" sz="2600" b="1" dirty="0">
                <a:latin typeface="Calibri" panose="020F0502020204030204" pitchFamily="34" charset="0"/>
              </a:rPr>
              <a:t>								Court Security Deputy</a:t>
            </a:r>
          </a:p>
          <a:p>
            <a:r>
              <a:rPr lang="en-US" sz="2600" b="1" dirty="0">
                <a:latin typeface="Calibri" panose="020F0502020204030204" pitchFamily="34" charset="0"/>
              </a:rPr>
              <a:t>								Reserve Deputy</a:t>
            </a: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0897EE8A-2EFF-1FDF-48C4-D1D3CABDC65E}"/>
              </a:ext>
            </a:extLst>
          </p:cNvPr>
          <p:cNvSpPr txBox="1">
            <a:spLocks/>
          </p:cNvSpPr>
          <p:nvPr/>
        </p:nvSpPr>
        <p:spPr>
          <a:xfrm>
            <a:off x="766663" y="347184"/>
            <a:ext cx="7208777" cy="1325562"/>
          </a:xfrm>
          <a:prstGeom prst="rect">
            <a:avLst/>
          </a:prstGeom>
          <a:solidFill>
            <a:srgbClr val="C2C2C2">
              <a:alpha val="65000"/>
            </a:srgb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Overview of County </a:t>
            </a:r>
            <a:br>
              <a:rPr lang="en-US" b="1" dirty="0"/>
            </a:br>
            <a:r>
              <a:rPr lang="en-US" b="1" dirty="0"/>
              <a:t>Sheriff Ranks </a:t>
            </a:r>
          </a:p>
        </p:txBody>
      </p:sp>
    </p:spTree>
    <p:extLst>
      <p:ext uri="{BB962C8B-B14F-4D97-AF65-F5344CB8AC3E}">
        <p14:creationId xmlns:p14="http://schemas.microsoft.com/office/powerpoint/2010/main" val="3246503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5D781-AEF7-A0E2-5AB9-4B925419B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7785C6-A29D-481B-E8EF-42347ADCD2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450834" y="0"/>
            <a:ext cx="895954" cy="686935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reers at the Orlando Police Department - City of Orlando">
            <a:extLst>
              <a:ext uri="{FF2B5EF4-FFF2-40B4-BE49-F238E27FC236}">
                <a16:creationId xmlns:a16="http://schemas.microsoft.com/office/drawing/2014/main" id="{F45CAEC3-C755-ADCC-5780-1C94B67927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0" y="0"/>
            <a:ext cx="10450834" cy="688386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6075728-A967-B110-C8FE-C90F266788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31B0143-ABA0-52D3-D40F-307723CB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211" y="470392"/>
            <a:ext cx="6818783" cy="1325562"/>
          </a:xfrm>
          <a:solidFill>
            <a:srgbClr val="C2C2C2">
              <a:alpha val="65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en-US" b="1" dirty="0"/>
              <a:t>Overview of City </a:t>
            </a:r>
            <a:br>
              <a:rPr lang="en-US" b="1" dirty="0"/>
            </a:br>
            <a:r>
              <a:rPr lang="en-US" b="1" dirty="0"/>
              <a:t>Officer Ranks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7136C7-B330-D583-E1F8-9E768F3BB1AA}"/>
              </a:ext>
            </a:extLst>
          </p:cNvPr>
          <p:cNvSpPr txBox="1"/>
          <p:nvPr/>
        </p:nvSpPr>
        <p:spPr>
          <a:xfrm>
            <a:off x="845211" y="2266345"/>
            <a:ext cx="6255677" cy="3539430"/>
          </a:xfrm>
          <a:prstGeom prst="rect">
            <a:avLst/>
          </a:prstGeom>
          <a:solidFill>
            <a:srgbClr val="C2C2C2">
              <a:alpha val="65000"/>
            </a:srgbClr>
          </a:solidFill>
        </p:spPr>
        <p:txBody>
          <a:bodyPr wrap="square" rtlCol="0" anchor="ctr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</a:rPr>
              <a:t>Chief (appointed by mayor)</a:t>
            </a:r>
          </a:p>
          <a:p>
            <a:r>
              <a:rPr lang="en-US" sz="2800" b="1" dirty="0">
                <a:latin typeface="Calibri" panose="020F0502020204030204" pitchFamily="34" charset="0"/>
              </a:rPr>
              <a:t>	Deputy Chief</a:t>
            </a:r>
          </a:p>
          <a:p>
            <a:r>
              <a:rPr lang="en-US" sz="2800" b="1" dirty="0">
                <a:latin typeface="Calibri" panose="020F0502020204030204" pitchFamily="34" charset="0"/>
              </a:rPr>
              <a:t>		Captain</a:t>
            </a:r>
          </a:p>
          <a:p>
            <a:r>
              <a:rPr lang="en-US" sz="2800" b="1" dirty="0">
                <a:latin typeface="Calibri" panose="020F0502020204030204" pitchFamily="34" charset="0"/>
              </a:rPr>
              <a:t>			Lieutenant</a:t>
            </a:r>
          </a:p>
          <a:p>
            <a:r>
              <a:rPr lang="en-US" sz="2800" b="1" dirty="0">
                <a:latin typeface="Calibri" panose="020F0502020204030204" pitchFamily="34" charset="0"/>
              </a:rPr>
              <a:t>				Sergeant</a:t>
            </a:r>
          </a:p>
          <a:p>
            <a:r>
              <a:rPr lang="en-US" sz="2800" b="1" dirty="0">
                <a:latin typeface="Calibri" panose="020F0502020204030204" pitchFamily="34" charset="0"/>
              </a:rPr>
              <a:t>					Corporal</a:t>
            </a:r>
          </a:p>
          <a:p>
            <a:r>
              <a:rPr lang="en-US" sz="2800" b="1" dirty="0">
                <a:latin typeface="Calibri" panose="020F0502020204030204" pitchFamily="34" charset="0"/>
              </a:rPr>
              <a:t>						Master Patrol Officer</a:t>
            </a:r>
          </a:p>
          <a:p>
            <a:r>
              <a:rPr lang="en-US" sz="2800" b="1" dirty="0">
                <a:latin typeface="Calibri" panose="020F0502020204030204" pitchFamily="34" charset="0"/>
              </a:rPr>
              <a:t>						Officer		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ACEE9A5-C870-8EFF-990D-6382AF739BC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0450834" y="-122830"/>
            <a:ext cx="0" cy="699815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634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782BB-B859-B227-9A95-A77EA8900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hio State Highway Patrol Emergency Vehicles State Po - vrogue.co">
            <a:extLst>
              <a:ext uri="{FF2B5EF4-FFF2-40B4-BE49-F238E27FC236}">
                <a16:creationId xmlns:a16="http://schemas.microsoft.com/office/drawing/2014/main" id="{D4FD863F-683D-2FAD-3E11-25F1876363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6"/>
          <a:stretch/>
        </p:blipFill>
        <p:spPr bwMode="auto">
          <a:xfrm>
            <a:off x="-12700" y="12700"/>
            <a:ext cx="102572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A726583-1150-95F7-6476-A246ADA264C0}"/>
              </a:ext>
            </a:extLst>
          </p:cNvPr>
          <p:cNvGraphicFramePr/>
          <p:nvPr/>
        </p:nvGraphicFramePr>
        <p:xfrm>
          <a:off x="149465" y="219076"/>
          <a:ext cx="10982387" cy="6572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E56C609-B8DD-7591-B582-14441387F51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192" y="6087031"/>
            <a:ext cx="571343" cy="77096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0BC1233-FE61-7046-ADFE-0C8BAEF1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160" y="385485"/>
            <a:ext cx="6676072" cy="1325562"/>
          </a:xfrm>
          <a:solidFill>
            <a:srgbClr val="D8D8D8">
              <a:alpha val="65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en-US" b="1" dirty="0"/>
              <a:t>Overview of State </a:t>
            </a:r>
            <a:br>
              <a:rPr lang="en-US" b="1" dirty="0"/>
            </a:br>
            <a:r>
              <a:rPr lang="en-US" b="1" dirty="0"/>
              <a:t>Trooper Ranks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23DD6D-1CDD-11E1-2A95-58383682B841}"/>
              </a:ext>
            </a:extLst>
          </p:cNvPr>
          <p:cNvSpPr txBox="1"/>
          <p:nvPr/>
        </p:nvSpPr>
        <p:spPr>
          <a:xfrm>
            <a:off x="314845" y="2317531"/>
            <a:ext cx="9610625" cy="4154984"/>
          </a:xfrm>
          <a:prstGeom prst="rect">
            <a:avLst/>
          </a:prstGeom>
          <a:solidFill>
            <a:srgbClr val="C2C2C2">
              <a:alpha val="65000"/>
            </a:srgbClr>
          </a:solidFill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</a:rPr>
              <a:t>Colonel (Commander / Director)</a:t>
            </a:r>
          </a:p>
          <a:p>
            <a:r>
              <a:rPr lang="en-US" sz="2400" b="1" dirty="0">
                <a:latin typeface="Calibri" panose="020F0502020204030204" pitchFamily="34" charset="0"/>
              </a:rPr>
              <a:t>	Lieutenant Colonel (Deputy Director)</a:t>
            </a:r>
          </a:p>
          <a:p>
            <a:r>
              <a:rPr lang="en-US" sz="2400" b="1" dirty="0">
                <a:latin typeface="Calibri" panose="020F0502020204030204" pitchFamily="34" charset="0"/>
              </a:rPr>
              <a:t>		Major</a:t>
            </a:r>
          </a:p>
          <a:p>
            <a:r>
              <a:rPr lang="en-US" sz="2400" b="1" dirty="0">
                <a:latin typeface="Calibri" panose="020F0502020204030204" pitchFamily="34" charset="0"/>
              </a:rPr>
              <a:t>			Captain</a:t>
            </a:r>
          </a:p>
          <a:p>
            <a:r>
              <a:rPr lang="en-US" sz="2400" b="1" dirty="0">
                <a:latin typeface="Calibri" panose="020F0502020204030204" pitchFamily="34" charset="0"/>
              </a:rPr>
              <a:t>				Lieutenant</a:t>
            </a:r>
          </a:p>
          <a:p>
            <a:r>
              <a:rPr lang="en-US" sz="2400" b="1" dirty="0">
                <a:latin typeface="Calibri" panose="020F0502020204030204" pitchFamily="34" charset="0"/>
              </a:rPr>
              <a:t>					Master Sergeant</a:t>
            </a:r>
          </a:p>
          <a:p>
            <a:r>
              <a:rPr lang="en-US" sz="2400" b="1" dirty="0">
                <a:latin typeface="Calibri" panose="020F0502020204030204" pitchFamily="34" charset="0"/>
              </a:rPr>
              <a:t>						Sergeant</a:t>
            </a:r>
          </a:p>
          <a:p>
            <a:r>
              <a:rPr lang="en-US" sz="2400" b="1" dirty="0">
                <a:latin typeface="Calibri" panose="020F0502020204030204" pitchFamily="34" charset="0"/>
              </a:rPr>
              <a:t>							Master / Senior / Corporal</a:t>
            </a:r>
          </a:p>
          <a:p>
            <a:r>
              <a:rPr lang="en-US" sz="2400" b="1" dirty="0">
                <a:latin typeface="Calibri"/>
                <a:ea typeface="Calibri"/>
                <a:cs typeface="Calibri"/>
              </a:rPr>
              <a:t>							Master / Senior / Trooper First Class / Trooper 								Specialist / Trooper</a:t>
            </a:r>
          </a:p>
          <a:p>
            <a:r>
              <a:rPr lang="en-US" sz="2400" b="1" dirty="0">
                <a:latin typeface="Calibri" panose="020F0502020204030204" pitchFamily="34" charset="0"/>
              </a:rPr>
              <a:t>					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053129-801C-5854-5146-82537929D19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57237" y="-11353"/>
            <a:ext cx="1024080" cy="686935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787978-4565-C891-A2F0-7AE84F40FB7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10244535" y="-11353"/>
            <a:ext cx="12702" cy="688205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452028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Partner Project">
      <a:dk1>
        <a:srgbClr val="D8D8D8"/>
      </a:dk1>
      <a:lt1>
        <a:srgbClr val="262626"/>
      </a:lt1>
      <a:dk2>
        <a:srgbClr val="3F3F3F"/>
      </a:dk2>
      <a:lt2>
        <a:srgbClr val="777777"/>
      </a:lt2>
      <a:accent1>
        <a:srgbClr val="93A299"/>
      </a:accent1>
      <a:accent2>
        <a:srgbClr val="6B7C72"/>
      </a:accent2>
      <a:accent3>
        <a:srgbClr val="47534C"/>
      </a:accent3>
      <a:accent4>
        <a:srgbClr val="000000"/>
      </a:accent4>
      <a:accent5>
        <a:srgbClr val="47534C"/>
      </a:accent5>
      <a:accent6>
        <a:srgbClr val="47534C"/>
      </a:accent6>
      <a:hlink>
        <a:srgbClr val="0C0C0C"/>
      </a:hlink>
      <a:folHlink>
        <a:srgbClr val="0C0C0C"/>
      </a:folHlink>
    </a:clrScheme>
    <a:fontScheme name="Partner Project">
      <a:majorFont>
        <a:latin typeface="Century Schoolbook"/>
        <a:ea typeface=""/>
        <a:cs typeface=""/>
      </a:majorFont>
      <a:minorFont>
        <a:latin typeface="Corbel"/>
        <a:ea typeface=""/>
        <a:cs typeface="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866257B-E5CE-4C43-9210-F2DE76BE10B5}"/>
    </a:ext>
  </a:extLst>
</a:theme>
</file>

<file path=ppt/theme/theme2.xml><?xml version="1.0" encoding="utf-8"?>
<a:theme xmlns:a="http://schemas.openxmlformats.org/drawingml/2006/main" name="View">
  <a:themeElements>
    <a:clrScheme name="UCF">
      <a:dk1>
        <a:srgbClr val="000000"/>
      </a:dk1>
      <a:lt1>
        <a:srgbClr val="D6D3CC"/>
      </a:lt1>
      <a:dk2>
        <a:srgbClr val="3F3F3F"/>
      </a:dk2>
      <a:lt2>
        <a:srgbClr val="D6D3CC"/>
      </a:lt2>
      <a:accent1>
        <a:srgbClr val="9D8444"/>
      </a:accent1>
      <a:accent2>
        <a:srgbClr val="565145"/>
      </a:accent2>
      <a:accent3>
        <a:srgbClr val="C0A96E"/>
      </a:accent3>
      <a:accent4>
        <a:srgbClr val="DCCFAF"/>
      </a:accent4>
      <a:accent5>
        <a:srgbClr val="3F3F3F"/>
      </a:accent5>
      <a:accent6>
        <a:srgbClr val="9D8444"/>
      </a:accent6>
      <a:hlink>
        <a:srgbClr val="9D8444"/>
      </a:hlink>
      <a:folHlink>
        <a:srgbClr val="9D8444"/>
      </a:folHlink>
    </a:clrScheme>
    <a:fontScheme name="Mental Health">
      <a:majorFont>
        <a:latin typeface="Rockwell"/>
        <a:ea typeface=""/>
        <a:cs typeface=""/>
      </a:majorFont>
      <a:minorFont>
        <a:latin typeface="Cambria"/>
        <a:ea typeface=""/>
        <a:cs typeface="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Spouse/Partner Project">
      <a:dk1>
        <a:srgbClr val="000000"/>
      </a:dk1>
      <a:lt1>
        <a:srgbClr val="F2F2F2"/>
      </a:lt1>
      <a:dk2>
        <a:srgbClr val="694A57"/>
      </a:dk2>
      <a:lt2>
        <a:srgbClr val="D6D3CC"/>
      </a:lt2>
      <a:accent1>
        <a:srgbClr val="535357"/>
      </a:accent1>
      <a:accent2>
        <a:srgbClr val="807354"/>
      </a:accent2>
      <a:accent3>
        <a:srgbClr val="8D6374"/>
      </a:accent3>
      <a:accent4>
        <a:srgbClr val="A59877"/>
      </a:accent4>
      <a:accent5>
        <a:srgbClr val="8D6374"/>
      </a:accent5>
      <a:accent6>
        <a:srgbClr val="694A57"/>
      </a:accent6>
      <a:hlink>
        <a:srgbClr val="67AABF"/>
      </a:hlink>
      <a:folHlink>
        <a:srgbClr val="ABAFA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3cdf3ae-d84c-4768-86c4-ee1b9ea7b15f">
      <Terms xmlns="http://schemas.microsoft.com/office/infopath/2007/PartnerControls"/>
    </lcf76f155ced4ddcb4097134ff3c332f>
    <TaxCatchAll xmlns="78d40805-7184-4ead-8191-b0ec02f08f5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7D2B463C7FE149BC76BC7CEBF6ED13" ma:contentTypeVersion="15" ma:contentTypeDescription="Create a new document." ma:contentTypeScope="" ma:versionID="467f7f06a5003822dce3a50052b53e2a">
  <xsd:schema xmlns:xsd="http://www.w3.org/2001/XMLSchema" xmlns:xs="http://www.w3.org/2001/XMLSchema" xmlns:p="http://schemas.microsoft.com/office/2006/metadata/properties" xmlns:ns2="53cdf3ae-d84c-4768-86c4-ee1b9ea7b15f" xmlns:ns3="78d40805-7184-4ead-8191-b0ec02f08f5a" targetNamespace="http://schemas.microsoft.com/office/2006/metadata/properties" ma:root="true" ma:fieldsID="75245b814c84bc0c55a9bd143021f2e4" ns2:_="" ns3:_="">
    <xsd:import namespace="53cdf3ae-d84c-4768-86c4-ee1b9ea7b15f"/>
    <xsd:import namespace="78d40805-7184-4ead-8191-b0ec02f08f5a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cdf3ae-d84c-4768-86c4-ee1b9ea7b15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d757968-b5e0-43bf-af52-13bc706514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d40805-7184-4ead-8191-b0ec02f08f5a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2a9062a3-490d-4470-9468-c4fd9eb51417}" ma:internalName="TaxCatchAll" ma:showField="CatchAllData" ma:web="78d40805-7184-4ead-8191-b0ec02f08f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EC4927-56B2-4CC1-A2B6-788E8004C721}">
  <ds:schemaRefs>
    <ds:schemaRef ds:uri="http://schemas.microsoft.com/office/2006/metadata/properties"/>
    <ds:schemaRef ds:uri="http://schemas.microsoft.com/office/infopath/2007/PartnerControls"/>
    <ds:schemaRef ds:uri="53cdf3ae-d84c-4768-86c4-ee1b9ea7b15f"/>
    <ds:schemaRef ds:uri="78d40805-7184-4ead-8191-b0ec02f08f5a"/>
  </ds:schemaRefs>
</ds:datastoreItem>
</file>

<file path=customXml/itemProps2.xml><?xml version="1.0" encoding="utf-8"?>
<ds:datastoreItem xmlns:ds="http://schemas.openxmlformats.org/officeDocument/2006/customXml" ds:itemID="{941AC2D0-4A46-4CEB-875D-65EC00E149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cdf3ae-d84c-4768-86c4-ee1b9ea7b15f"/>
    <ds:schemaRef ds:uri="78d40805-7184-4ead-8191-b0ec02f08f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9FBEF28-70C6-420D-A1B2-294EB62DC2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12068</TotalTime>
  <Words>15436</Words>
  <Application>Microsoft Office PowerPoint</Application>
  <PresentationFormat>Widescreen</PresentationFormat>
  <Paragraphs>1571</Paragraphs>
  <Slides>58</Slides>
  <Notes>58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76" baseType="lpstr">
      <vt:lpstr>Amasis MT Pro Medium</vt:lpstr>
      <vt:lpstr>Aptos</vt:lpstr>
      <vt:lpstr>Arial</vt:lpstr>
      <vt:lpstr>Arial,Sans-Serif</vt:lpstr>
      <vt:lpstr>Baguet Script</vt:lpstr>
      <vt:lpstr>Calibri</vt:lpstr>
      <vt:lpstr>Calibri Light</vt:lpstr>
      <vt:lpstr>Cambria</vt:lpstr>
      <vt:lpstr>Century Schoolbook</vt:lpstr>
      <vt:lpstr>Century Schoolbook (Headings)</vt:lpstr>
      <vt:lpstr>Rockwell</vt:lpstr>
      <vt:lpstr>Segoe Sans</vt:lpstr>
      <vt:lpstr>Symbol,Sans-Serif</vt:lpstr>
      <vt:lpstr>Wingdings</vt:lpstr>
      <vt:lpstr>Wingdings 2</vt:lpstr>
      <vt:lpstr>View</vt:lpstr>
      <vt:lpstr>View</vt:lpstr>
      <vt:lpstr>Office Theme</vt:lpstr>
      <vt:lpstr>PowerPoint Presentation</vt:lpstr>
      <vt:lpstr>Learning Objectives:</vt:lpstr>
      <vt:lpstr>PowerPoint Presentation</vt:lpstr>
      <vt:lpstr>What does it mean to be a partner to a first responder?</vt:lpstr>
      <vt:lpstr>PowerPoint Presentation</vt:lpstr>
      <vt:lpstr>What do law enforcement professionals do all day?</vt:lpstr>
      <vt:lpstr>PowerPoint Presentation</vt:lpstr>
      <vt:lpstr>Overview of City  Officer Ranks</vt:lpstr>
      <vt:lpstr>Overview of State  Trooper Ranks</vt:lpstr>
      <vt:lpstr>PowerPoint Presentation</vt:lpstr>
      <vt:lpstr>PowerPoint Presentation</vt:lpstr>
      <vt:lpstr>What’s up with law enforcement and donuts?</vt:lpstr>
      <vt:lpstr>Common Stressors Experienced by First Responders</vt:lpstr>
      <vt:lpstr>PowerPoint Presentation</vt:lpstr>
      <vt:lpstr>What is stress?</vt:lpstr>
      <vt:lpstr>Impact of Calls</vt:lpstr>
      <vt:lpstr>What is  traumatic stress?</vt:lpstr>
      <vt:lpstr>How is  Post-Traumatic Stress Disorder (PTSD) diagnosed?</vt:lpstr>
      <vt:lpstr>PTSD Symptoms</vt:lpstr>
      <vt:lpstr>When should I be worried? </vt:lpstr>
      <vt:lpstr>Signs Your First Responder May Be Struggling</vt:lpstr>
      <vt:lpstr>PowerPoint Presentation</vt:lpstr>
      <vt:lpstr>PowerPoint Presentation</vt:lpstr>
      <vt:lpstr>PowerPoint Presentation</vt:lpstr>
      <vt:lpstr>The ABCs of Family Support</vt:lpstr>
      <vt:lpstr>How to Support Your First Responder</vt:lpstr>
      <vt:lpstr>What if my partner won’t talk to me? </vt:lpstr>
      <vt:lpstr>PowerPoint Presentation</vt:lpstr>
      <vt:lpstr>Why is it important to learn communication skills?</vt:lpstr>
      <vt:lpstr>PowerPoint Presentation</vt:lpstr>
      <vt:lpstr>Sympathy  vs.  Empathy</vt:lpstr>
      <vt:lpstr>Before the conversation...</vt:lpstr>
      <vt:lpstr>Open-Ended Questions</vt:lpstr>
      <vt:lpstr>Reflective Statements</vt:lpstr>
      <vt:lpstr>How to best use reflections…</vt:lpstr>
      <vt:lpstr>Reflection Examples</vt:lpstr>
      <vt:lpstr>“I” Statements</vt:lpstr>
      <vt:lpstr>Normalizing &amp; Validating</vt:lpstr>
      <vt:lpstr>How to best use normalizing and validating…</vt:lpstr>
      <vt:lpstr>Validation &amp; Normalization Examples</vt:lpstr>
      <vt:lpstr>Plan for Level 10 Days</vt:lpstr>
      <vt:lpstr>What is a Level 10 Day Plan?</vt:lpstr>
      <vt:lpstr>Creating a Level 10 Day Plan</vt:lpstr>
      <vt:lpstr>PowerPoint Presentation</vt:lpstr>
      <vt:lpstr>Vicarious Trauma vs. Secondary Traumatic Stress</vt:lpstr>
      <vt:lpstr>Impact of Secondary Traumatic Stress</vt:lpstr>
      <vt:lpstr>PowerPoint Presentation</vt:lpstr>
      <vt:lpstr>Why is self-care so important?</vt:lpstr>
      <vt:lpstr>Prioritize  Your Own Health</vt:lpstr>
      <vt:lpstr>Stay Connected</vt:lpstr>
      <vt:lpstr>Share the Load</vt:lpstr>
      <vt:lpstr>Main Take Aways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Jonathan Hendricker</cp:lastModifiedBy>
  <cp:revision>2</cp:revision>
  <cp:lastPrinted>2025-06-09T13:41:32Z</cp:lastPrinted>
  <dcterms:created xsi:type="dcterms:W3CDTF">2025-01-24T20:10:19Z</dcterms:created>
  <dcterms:modified xsi:type="dcterms:W3CDTF">2025-06-27T13:37:43Z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0x0101009D7D2B463C7FE149BC76BC7CEBF6ED13</vt:lpwstr>
  </property>
</Properties>
</file>